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2" r:id="rId3"/>
    <p:sldId id="257" r:id="rId4"/>
    <p:sldId id="261" r:id="rId5"/>
    <p:sldId id="262" r:id="rId6"/>
    <p:sldId id="263" r:id="rId7"/>
    <p:sldId id="264" r:id="rId8"/>
    <p:sldId id="265" r:id="rId9"/>
    <p:sldId id="266" r:id="rId10"/>
    <p:sldId id="268" r:id="rId11"/>
    <p:sldId id="258" r:id="rId12"/>
    <p:sldId id="273" r:id="rId13"/>
    <p:sldId id="269" r:id="rId14"/>
    <p:sldId id="270" r:id="rId15"/>
    <p:sldId id="271" r:id="rId16"/>
    <p:sldId id="276" r:id="rId17"/>
    <p:sldId id="259" r:id="rId18"/>
    <p:sldId id="260"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96" d="100"/>
          <a:sy n="96" d="100"/>
        </p:scale>
        <p:origin x="61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2DD813-2364-4725-8950-4CAD24421917}"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6871BC4-D4A8-47B7-9A35-E23CB0FADE1E}">
      <dgm:prSet/>
      <dgm:spPr/>
      <dgm:t>
        <a:bodyPr/>
        <a:lstStyle/>
        <a:p>
          <a:pPr>
            <a:lnSpc>
              <a:spcPct val="100000"/>
            </a:lnSpc>
          </a:pPr>
          <a:r>
            <a:rPr lang="en-GB"/>
            <a:t>1.Q learning</a:t>
          </a:r>
          <a:endParaRPr lang="en-US"/>
        </a:p>
      </dgm:t>
    </dgm:pt>
    <dgm:pt modelId="{CFD25929-6117-46DC-AA32-B879486D9EB2}" type="parTrans" cxnId="{50ACA5A7-1235-486B-B93B-707D103CC761}">
      <dgm:prSet/>
      <dgm:spPr/>
      <dgm:t>
        <a:bodyPr/>
        <a:lstStyle/>
        <a:p>
          <a:endParaRPr lang="en-US"/>
        </a:p>
      </dgm:t>
    </dgm:pt>
    <dgm:pt modelId="{7842CEE2-0881-4105-B362-CF861F7D6BD1}" type="sibTrans" cxnId="{50ACA5A7-1235-486B-B93B-707D103CC761}">
      <dgm:prSet/>
      <dgm:spPr/>
      <dgm:t>
        <a:bodyPr/>
        <a:lstStyle/>
        <a:p>
          <a:endParaRPr lang="en-US"/>
        </a:p>
      </dgm:t>
    </dgm:pt>
    <dgm:pt modelId="{DC1CACBD-413C-40D9-9819-76FFC6C1290A}">
      <dgm:prSet/>
      <dgm:spPr/>
      <dgm:t>
        <a:bodyPr/>
        <a:lstStyle/>
        <a:p>
          <a:pPr>
            <a:lnSpc>
              <a:spcPct val="100000"/>
            </a:lnSpc>
          </a:pPr>
          <a:r>
            <a:rPr lang="en-GB"/>
            <a:t>2.DQN with 2 improvements</a:t>
          </a:r>
          <a:endParaRPr lang="en-US"/>
        </a:p>
      </dgm:t>
    </dgm:pt>
    <dgm:pt modelId="{D6E8BE92-7520-48B0-9ECE-5FA5358E517D}" type="parTrans" cxnId="{26079309-11E2-42F2-BA72-89320CF66166}">
      <dgm:prSet/>
      <dgm:spPr/>
      <dgm:t>
        <a:bodyPr/>
        <a:lstStyle/>
        <a:p>
          <a:endParaRPr lang="en-US"/>
        </a:p>
      </dgm:t>
    </dgm:pt>
    <dgm:pt modelId="{C35D382E-4EEB-47D5-ABDB-B71C667E4E54}" type="sibTrans" cxnId="{26079309-11E2-42F2-BA72-89320CF66166}">
      <dgm:prSet/>
      <dgm:spPr/>
      <dgm:t>
        <a:bodyPr/>
        <a:lstStyle/>
        <a:p>
          <a:endParaRPr lang="en-US"/>
        </a:p>
      </dgm:t>
    </dgm:pt>
    <dgm:pt modelId="{DC00EB68-D829-42E5-AC28-8D0D69AA3AA6}">
      <dgm:prSet/>
      <dgm:spPr/>
      <dgm:t>
        <a:bodyPr/>
        <a:lstStyle/>
        <a:p>
          <a:pPr>
            <a:lnSpc>
              <a:spcPct val="100000"/>
            </a:lnSpc>
          </a:pPr>
          <a:r>
            <a:rPr lang="en-GB"/>
            <a:t>3.RL algorithm in ATARI environments.</a:t>
          </a:r>
          <a:endParaRPr lang="en-US"/>
        </a:p>
      </dgm:t>
    </dgm:pt>
    <dgm:pt modelId="{A40C664A-D7EF-486E-92C1-482B227B8B9A}" type="parTrans" cxnId="{663BB2E8-3B99-468A-B247-F0FA9EBA465F}">
      <dgm:prSet/>
      <dgm:spPr/>
      <dgm:t>
        <a:bodyPr/>
        <a:lstStyle/>
        <a:p>
          <a:endParaRPr lang="en-US"/>
        </a:p>
      </dgm:t>
    </dgm:pt>
    <dgm:pt modelId="{F27F6736-1B9B-48B1-BE89-373F7E849935}" type="sibTrans" cxnId="{663BB2E8-3B99-468A-B247-F0FA9EBA465F}">
      <dgm:prSet/>
      <dgm:spPr/>
      <dgm:t>
        <a:bodyPr/>
        <a:lstStyle/>
        <a:p>
          <a:endParaRPr lang="en-US"/>
        </a:p>
      </dgm:t>
    </dgm:pt>
    <dgm:pt modelId="{3C5B323C-1DA9-497F-9217-99820D519BA4}">
      <dgm:prSet/>
      <dgm:spPr/>
      <dgm:t>
        <a:bodyPr/>
        <a:lstStyle/>
        <a:p>
          <a:pPr>
            <a:lnSpc>
              <a:spcPct val="100000"/>
            </a:lnSpc>
          </a:pPr>
          <a:r>
            <a:rPr lang="en-GB"/>
            <a:t>4.PPO</a:t>
          </a:r>
          <a:endParaRPr lang="en-US"/>
        </a:p>
      </dgm:t>
    </dgm:pt>
    <dgm:pt modelId="{E7FD8D7B-7AB4-4109-A516-161000EF7B99}" type="parTrans" cxnId="{67E293A1-446F-4602-87F3-AC2B7DB9F82D}">
      <dgm:prSet/>
      <dgm:spPr/>
      <dgm:t>
        <a:bodyPr/>
        <a:lstStyle/>
        <a:p>
          <a:endParaRPr lang="en-US"/>
        </a:p>
      </dgm:t>
    </dgm:pt>
    <dgm:pt modelId="{15241A19-8C97-441B-A826-093A03763160}" type="sibTrans" cxnId="{67E293A1-446F-4602-87F3-AC2B7DB9F82D}">
      <dgm:prSet/>
      <dgm:spPr/>
      <dgm:t>
        <a:bodyPr/>
        <a:lstStyle/>
        <a:p>
          <a:endParaRPr lang="en-US"/>
        </a:p>
      </dgm:t>
    </dgm:pt>
    <dgm:pt modelId="{2A424228-AF1F-437A-BE55-E25B84C88D0A}" type="pres">
      <dgm:prSet presAssocID="{7A2DD813-2364-4725-8950-4CAD24421917}" presName="vert0" presStyleCnt="0">
        <dgm:presLayoutVars>
          <dgm:dir/>
          <dgm:animOne val="branch"/>
          <dgm:animLvl val="lvl"/>
        </dgm:presLayoutVars>
      </dgm:prSet>
      <dgm:spPr/>
    </dgm:pt>
    <dgm:pt modelId="{254AA8B1-66F6-42B8-96BE-A9319EA17E41}" type="pres">
      <dgm:prSet presAssocID="{86871BC4-D4A8-47B7-9A35-E23CB0FADE1E}" presName="thickLine" presStyleLbl="alignNode1" presStyleIdx="0" presStyleCnt="4"/>
      <dgm:spPr/>
    </dgm:pt>
    <dgm:pt modelId="{6E171427-A2BF-45AD-8AED-A82976B23422}" type="pres">
      <dgm:prSet presAssocID="{86871BC4-D4A8-47B7-9A35-E23CB0FADE1E}" presName="horz1" presStyleCnt="0"/>
      <dgm:spPr/>
    </dgm:pt>
    <dgm:pt modelId="{23078827-AEAA-4251-A4DE-AAF59255F9FF}" type="pres">
      <dgm:prSet presAssocID="{86871BC4-D4A8-47B7-9A35-E23CB0FADE1E}" presName="tx1" presStyleLbl="revTx" presStyleIdx="0" presStyleCnt="4"/>
      <dgm:spPr/>
    </dgm:pt>
    <dgm:pt modelId="{612F32EC-674D-4586-9860-35C4AE3D907B}" type="pres">
      <dgm:prSet presAssocID="{86871BC4-D4A8-47B7-9A35-E23CB0FADE1E}" presName="vert1" presStyleCnt="0"/>
      <dgm:spPr/>
    </dgm:pt>
    <dgm:pt modelId="{CFAE99A6-37D4-4CCA-B45E-9C878AA414D2}" type="pres">
      <dgm:prSet presAssocID="{DC1CACBD-413C-40D9-9819-76FFC6C1290A}" presName="thickLine" presStyleLbl="alignNode1" presStyleIdx="1" presStyleCnt="4"/>
      <dgm:spPr/>
    </dgm:pt>
    <dgm:pt modelId="{AF6026D4-004B-4DC5-A36C-F2A5D80E7D22}" type="pres">
      <dgm:prSet presAssocID="{DC1CACBD-413C-40D9-9819-76FFC6C1290A}" presName="horz1" presStyleCnt="0"/>
      <dgm:spPr/>
    </dgm:pt>
    <dgm:pt modelId="{37093992-41F5-473B-BC61-26143A9C7377}" type="pres">
      <dgm:prSet presAssocID="{DC1CACBD-413C-40D9-9819-76FFC6C1290A}" presName="tx1" presStyleLbl="revTx" presStyleIdx="1" presStyleCnt="4"/>
      <dgm:spPr/>
    </dgm:pt>
    <dgm:pt modelId="{DA1CFEF3-57D5-4597-9EA2-FB76CFFD51C1}" type="pres">
      <dgm:prSet presAssocID="{DC1CACBD-413C-40D9-9819-76FFC6C1290A}" presName="vert1" presStyleCnt="0"/>
      <dgm:spPr/>
    </dgm:pt>
    <dgm:pt modelId="{02DFB696-7554-43B6-BBC8-B01E059646CC}" type="pres">
      <dgm:prSet presAssocID="{DC00EB68-D829-42E5-AC28-8D0D69AA3AA6}" presName="thickLine" presStyleLbl="alignNode1" presStyleIdx="2" presStyleCnt="4"/>
      <dgm:spPr/>
    </dgm:pt>
    <dgm:pt modelId="{F70494BC-B743-42A3-89BC-C96BB7B648D5}" type="pres">
      <dgm:prSet presAssocID="{DC00EB68-D829-42E5-AC28-8D0D69AA3AA6}" presName="horz1" presStyleCnt="0"/>
      <dgm:spPr/>
    </dgm:pt>
    <dgm:pt modelId="{40DBDEAC-31BD-43AE-8408-12A9C3F749D1}" type="pres">
      <dgm:prSet presAssocID="{DC00EB68-D829-42E5-AC28-8D0D69AA3AA6}" presName="tx1" presStyleLbl="revTx" presStyleIdx="2" presStyleCnt="4"/>
      <dgm:spPr/>
    </dgm:pt>
    <dgm:pt modelId="{6547B834-E223-4705-9A96-42EC149615B2}" type="pres">
      <dgm:prSet presAssocID="{DC00EB68-D829-42E5-AC28-8D0D69AA3AA6}" presName="vert1" presStyleCnt="0"/>
      <dgm:spPr/>
    </dgm:pt>
    <dgm:pt modelId="{18D32D9C-A5C8-42F6-858E-3CDFB1A63D27}" type="pres">
      <dgm:prSet presAssocID="{3C5B323C-1DA9-497F-9217-99820D519BA4}" presName="thickLine" presStyleLbl="alignNode1" presStyleIdx="3" presStyleCnt="4"/>
      <dgm:spPr/>
    </dgm:pt>
    <dgm:pt modelId="{AC17F907-7E7A-416D-8286-A9AA74A859F7}" type="pres">
      <dgm:prSet presAssocID="{3C5B323C-1DA9-497F-9217-99820D519BA4}" presName="horz1" presStyleCnt="0"/>
      <dgm:spPr/>
    </dgm:pt>
    <dgm:pt modelId="{34A1C464-8E7C-478C-8287-049EFB181490}" type="pres">
      <dgm:prSet presAssocID="{3C5B323C-1DA9-497F-9217-99820D519BA4}" presName="tx1" presStyleLbl="revTx" presStyleIdx="3" presStyleCnt="4"/>
      <dgm:spPr/>
    </dgm:pt>
    <dgm:pt modelId="{5F247BDD-2875-460E-8551-514FA9C0063F}" type="pres">
      <dgm:prSet presAssocID="{3C5B323C-1DA9-497F-9217-99820D519BA4}" presName="vert1" presStyleCnt="0"/>
      <dgm:spPr/>
    </dgm:pt>
  </dgm:ptLst>
  <dgm:cxnLst>
    <dgm:cxn modelId="{26079309-11E2-42F2-BA72-89320CF66166}" srcId="{7A2DD813-2364-4725-8950-4CAD24421917}" destId="{DC1CACBD-413C-40D9-9819-76FFC6C1290A}" srcOrd="1" destOrd="0" parTransId="{D6E8BE92-7520-48B0-9ECE-5FA5358E517D}" sibTransId="{C35D382E-4EEB-47D5-ABDB-B71C667E4E54}"/>
    <dgm:cxn modelId="{821FD92D-5B9E-48B2-BBB2-3E7ED49B4478}" type="presOf" srcId="{7A2DD813-2364-4725-8950-4CAD24421917}" destId="{2A424228-AF1F-437A-BE55-E25B84C88D0A}" srcOrd="0" destOrd="0" presId="urn:microsoft.com/office/officeart/2008/layout/LinedList"/>
    <dgm:cxn modelId="{6C3E195E-ECC8-4269-BBAC-F8593997AC54}" type="presOf" srcId="{DC1CACBD-413C-40D9-9819-76FFC6C1290A}" destId="{37093992-41F5-473B-BC61-26143A9C7377}" srcOrd="0" destOrd="0" presId="urn:microsoft.com/office/officeart/2008/layout/LinedList"/>
    <dgm:cxn modelId="{516A0B6B-672F-4ABB-8AA1-08F34DD1D293}" type="presOf" srcId="{3C5B323C-1DA9-497F-9217-99820D519BA4}" destId="{34A1C464-8E7C-478C-8287-049EFB181490}" srcOrd="0" destOrd="0" presId="urn:microsoft.com/office/officeart/2008/layout/LinedList"/>
    <dgm:cxn modelId="{8CB7D04E-4B53-47B0-9945-CC128EC6F711}" type="presOf" srcId="{DC00EB68-D829-42E5-AC28-8D0D69AA3AA6}" destId="{40DBDEAC-31BD-43AE-8408-12A9C3F749D1}" srcOrd="0" destOrd="0" presId="urn:microsoft.com/office/officeart/2008/layout/LinedList"/>
    <dgm:cxn modelId="{C0DC1771-70F4-4B13-B54A-20BE43E2221C}" type="presOf" srcId="{86871BC4-D4A8-47B7-9A35-E23CB0FADE1E}" destId="{23078827-AEAA-4251-A4DE-AAF59255F9FF}" srcOrd="0" destOrd="0" presId="urn:microsoft.com/office/officeart/2008/layout/LinedList"/>
    <dgm:cxn modelId="{67E293A1-446F-4602-87F3-AC2B7DB9F82D}" srcId="{7A2DD813-2364-4725-8950-4CAD24421917}" destId="{3C5B323C-1DA9-497F-9217-99820D519BA4}" srcOrd="3" destOrd="0" parTransId="{E7FD8D7B-7AB4-4109-A516-161000EF7B99}" sibTransId="{15241A19-8C97-441B-A826-093A03763160}"/>
    <dgm:cxn modelId="{50ACA5A7-1235-486B-B93B-707D103CC761}" srcId="{7A2DD813-2364-4725-8950-4CAD24421917}" destId="{86871BC4-D4A8-47B7-9A35-E23CB0FADE1E}" srcOrd="0" destOrd="0" parTransId="{CFD25929-6117-46DC-AA32-B879486D9EB2}" sibTransId="{7842CEE2-0881-4105-B362-CF861F7D6BD1}"/>
    <dgm:cxn modelId="{663BB2E8-3B99-468A-B247-F0FA9EBA465F}" srcId="{7A2DD813-2364-4725-8950-4CAD24421917}" destId="{DC00EB68-D829-42E5-AC28-8D0D69AA3AA6}" srcOrd="2" destOrd="0" parTransId="{A40C664A-D7EF-486E-92C1-482B227B8B9A}" sibTransId="{F27F6736-1B9B-48B1-BE89-373F7E849935}"/>
    <dgm:cxn modelId="{CC89FA33-D2A8-4AA6-8F0E-6867E095F0A3}" type="presParOf" srcId="{2A424228-AF1F-437A-BE55-E25B84C88D0A}" destId="{254AA8B1-66F6-42B8-96BE-A9319EA17E41}" srcOrd="0" destOrd="0" presId="urn:microsoft.com/office/officeart/2008/layout/LinedList"/>
    <dgm:cxn modelId="{B25B6C6E-C981-4FD3-BE73-3D841EB6C5C3}" type="presParOf" srcId="{2A424228-AF1F-437A-BE55-E25B84C88D0A}" destId="{6E171427-A2BF-45AD-8AED-A82976B23422}" srcOrd="1" destOrd="0" presId="urn:microsoft.com/office/officeart/2008/layout/LinedList"/>
    <dgm:cxn modelId="{F48EDB2F-5629-4EE8-88E2-DF29D5E69638}" type="presParOf" srcId="{6E171427-A2BF-45AD-8AED-A82976B23422}" destId="{23078827-AEAA-4251-A4DE-AAF59255F9FF}" srcOrd="0" destOrd="0" presId="urn:microsoft.com/office/officeart/2008/layout/LinedList"/>
    <dgm:cxn modelId="{7A6A5745-BF55-4606-B175-3A99BAA1DD60}" type="presParOf" srcId="{6E171427-A2BF-45AD-8AED-A82976B23422}" destId="{612F32EC-674D-4586-9860-35C4AE3D907B}" srcOrd="1" destOrd="0" presId="urn:microsoft.com/office/officeart/2008/layout/LinedList"/>
    <dgm:cxn modelId="{C7996226-AC71-4508-A552-2A4D2F9E3E63}" type="presParOf" srcId="{2A424228-AF1F-437A-BE55-E25B84C88D0A}" destId="{CFAE99A6-37D4-4CCA-B45E-9C878AA414D2}" srcOrd="2" destOrd="0" presId="urn:microsoft.com/office/officeart/2008/layout/LinedList"/>
    <dgm:cxn modelId="{5BB96C0A-627B-488F-97BB-FC0BECAF8018}" type="presParOf" srcId="{2A424228-AF1F-437A-BE55-E25B84C88D0A}" destId="{AF6026D4-004B-4DC5-A36C-F2A5D80E7D22}" srcOrd="3" destOrd="0" presId="urn:microsoft.com/office/officeart/2008/layout/LinedList"/>
    <dgm:cxn modelId="{ADD4D51B-0906-4D29-A19D-31764FD9E934}" type="presParOf" srcId="{AF6026D4-004B-4DC5-A36C-F2A5D80E7D22}" destId="{37093992-41F5-473B-BC61-26143A9C7377}" srcOrd="0" destOrd="0" presId="urn:microsoft.com/office/officeart/2008/layout/LinedList"/>
    <dgm:cxn modelId="{1FA0D9DB-C4F7-4E95-AAE1-7F1BF2559173}" type="presParOf" srcId="{AF6026D4-004B-4DC5-A36C-F2A5D80E7D22}" destId="{DA1CFEF3-57D5-4597-9EA2-FB76CFFD51C1}" srcOrd="1" destOrd="0" presId="urn:microsoft.com/office/officeart/2008/layout/LinedList"/>
    <dgm:cxn modelId="{8BA75A54-A079-42B0-BCE9-32CE3FD17465}" type="presParOf" srcId="{2A424228-AF1F-437A-BE55-E25B84C88D0A}" destId="{02DFB696-7554-43B6-BBC8-B01E059646CC}" srcOrd="4" destOrd="0" presId="urn:microsoft.com/office/officeart/2008/layout/LinedList"/>
    <dgm:cxn modelId="{51BD27E1-3C38-44C1-BDA0-3E285E976326}" type="presParOf" srcId="{2A424228-AF1F-437A-BE55-E25B84C88D0A}" destId="{F70494BC-B743-42A3-89BC-C96BB7B648D5}" srcOrd="5" destOrd="0" presId="urn:microsoft.com/office/officeart/2008/layout/LinedList"/>
    <dgm:cxn modelId="{0B635E09-F637-4CF3-83B0-7F8C83375561}" type="presParOf" srcId="{F70494BC-B743-42A3-89BC-C96BB7B648D5}" destId="{40DBDEAC-31BD-43AE-8408-12A9C3F749D1}" srcOrd="0" destOrd="0" presId="urn:microsoft.com/office/officeart/2008/layout/LinedList"/>
    <dgm:cxn modelId="{0968A07A-19CA-4AE8-BF42-4B06E2E9153F}" type="presParOf" srcId="{F70494BC-B743-42A3-89BC-C96BB7B648D5}" destId="{6547B834-E223-4705-9A96-42EC149615B2}" srcOrd="1" destOrd="0" presId="urn:microsoft.com/office/officeart/2008/layout/LinedList"/>
    <dgm:cxn modelId="{3698E42E-31F7-4894-BBB3-CF4455D1B629}" type="presParOf" srcId="{2A424228-AF1F-437A-BE55-E25B84C88D0A}" destId="{18D32D9C-A5C8-42F6-858E-3CDFB1A63D27}" srcOrd="6" destOrd="0" presId="urn:microsoft.com/office/officeart/2008/layout/LinedList"/>
    <dgm:cxn modelId="{D7782EDA-1DB1-4302-9671-1D59F5AB4545}" type="presParOf" srcId="{2A424228-AF1F-437A-BE55-E25B84C88D0A}" destId="{AC17F907-7E7A-416D-8286-A9AA74A859F7}" srcOrd="7" destOrd="0" presId="urn:microsoft.com/office/officeart/2008/layout/LinedList"/>
    <dgm:cxn modelId="{15A2105D-EDF0-4656-A41E-74B9E40C5F49}" type="presParOf" srcId="{AC17F907-7E7A-416D-8286-A9AA74A859F7}" destId="{34A1C464-8E7C-478C-8287-049EFB181490}" srcOrd="0" destOrd="0" presId="urn:microsoft.com/office/officeart/2008/layout/LinedList"/>
    <dgm:cxn modelId="{DC217876-A549-4FC1-8302-795541F94D0D}" type="presParOf" srcId="{AC17F907-7E7A-416D-8286-A9AA74A859F7}" destId="{5F247BDD-2875-460E-8551-514FA9C0063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936C5D-19A7-4526-A27B-7238458C0070}"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7E5BE077-37FD-47F2-98AA-23CFE6582ACA}">
      <dgm:prSet/>
      <dgm:spPr/>
      <dgm:t>
        <a:bodyPr/>
        <a:lstStyle/>
        <a:p>
          <a:r>
            <a:rPr lang="en-GB" b="0" i="0"/>
            <a:t>A </a:t>
          </a:r>
          <a:r>
            <a:rPr lang="en-GB" b="1" i="0"/>
            <a:t>state transition function</a:t>
          </a:r>
          <a:r>
            <a:rPr lang="en-GB" b="0" i="0"/>
            <a:t> δ. The state transition function says how the state machine changes state in response to an event. If the machine is in state s, and it receives an event e, then the new state of the machine will be s' = δ(s,e). Often the state transition function is allowed to return a special value that is not a state, to indicate that there is no next state.</a:t>
          </a:r>
          <a:endParaRPr lang="en-US"/>
        </a:p>
      </dgm:t>
    </dgm:pt>
    <dgm:pt modelId="{F8DA289B-49EF-4ACC-8FF4-0ECF861E085A}" type="parTrans" cxnId="{54B835D5-0827-4C3B-AB27-3D083C26DBEC}">
      <dgm:prSet/>
      <dgm:spPr/>
      <dgm:t>
        <a:bodyPr/>
        <a:lstStyle/>
        <a:p>
          <a:endParaRPr lang="en-US"/>
        </a:p>
      </dgm:t>
    </dgm:pt>
    <dgm:pt modelId="{E586150F-A80C-46A3-BCCF-5990C2D9C36C}" type="sibTrans" cxnId="{54B835D5-0827-4C3B-AB27-3D083C26DBEC}">
      <dgm:prSet/>
      <dgm:spPr/>
      <dgm:t>
        <a:bodyPr/>
        <a:lstStyle/>
        <a:p>
          <a:endParaRPr lang="en-US"/>
        </a:p>
      </dgm:t>
    </dgm:pt>
    <dgm:pt modelId="{5F8FBCFA-641A-4A33-836D-7E67E856CACB}">
      <dgm:prSet/>
      <dgm:spPr/>
      <dgm:t>
        <a:bodyPr/>
        <a:lstStyle/>
        <a:p>
          <a:r>
            <a:rPr lang="en-GB" b="0" i="0" baseline="0"/>
            <a:t>For this problem the agents will interact with the environment on a continues basis and keeps on its process of knowledge adaptation for the entire maze and also updates the knowledge of the policy. And thereby reaches a goal of achieving the maximum reward. </a:t>
          </a:r>
          <a:endParaRPr lang="en-US"/>
        </a:p>
      </dgm:t>
    </dgm:pt>
    <dgm:pt modelId="{A9B26618-2A75-4D71-BEB0-3C160304120F}" type="parTrans" cxnId="{CB4F5698-EB48-4445-9BB7-BCE0F707244B}">
      <dgm:prSet/>
      <dgm:spPr/>
      <dgm:t>
        <a:bodyPr/>
        <a:lstStyle/>
        <a:p>
          <a:endParaRPr lang="en-US"/>
        </a:p>
      </dgm:t>
    </dgm:pt>
    <dgm:pt modelId="{7CB8C23D-0399-4F2D-BAB2-6DC3A65C12B9}" type="sibTrans" cxnId="{CB4F5698-EB48-4445-9BB7-BCE0F707244B}">
      <dgm:prSet/>
      <dgm:spPr/>
      <dgm:t>
        <a:bodyPr/>
        <a:lstStyle/>
        <a:p>
          <a:endParaRPr lang="en-US"/>
        </a:p>
      </dgm:t>
    </dgm:pt>
    <dgm:pt modelId="{9AAE82D9-2B41-441E-ACBD-E99669B59A1B}">
      <dgm:prSet/>
      <dgm:spPr/>
      <dgm:t>
        <a:bodyPr/>
        <a:lstStyle/>
        <a:p>
          <a:r>
            <a:rPr lang="en-GB" b="0" i="0" baseline="0"/>
            <a:t>The path to reach the goal is the learning curve in which the agent aims to achieve and also making sure it doesn’t crash into the said obstacles. The optimal path is identified by the entering point to the goal by continuously maximising the reward set up and minimising the punishments set up. </a:t>
          </a:r>
          <a:endParaRPr lang="en-US"/>
        </a:p>
      </dgm:t>
    </dgm:pt>
    <dgm:pt modelId="{CD28EEB4-9834-40DF-A1D5-19588AF1BF1E}" type="parTrans" cxnId="{D6EF29C0-E476-4298-93C7-D7E4B355EA13}">
      <dgm:prSet/>
      <dgm:spPr/>
      <dgm:t>
        <a:bodyPr/>
        <a:lstStyle/>
        <a:p>
          <a:endParaRPr lang="en-US"/>
        </a:p>
      </dgm:t>
    </dgm:pt>
    <dgm:pt modelId="{E7ED12D2-9955-4EFB-97A8-66765AA7A543}" type="sibTrans" cxnId="{D6EF29C0-E476-4298-93C7-D7E4B355EA13}">
      <dgm:prSet/>
      <dgm:spPr/>
      <dgm:t>
        <a:bodyPr/>
        <a:lstStyle/>
        <a:p>
          <a:endParaRPr lang="en-US"/>
        </a:p>
      </dgm:t>
    </dgm:pt>
    <dgm:pt modelId="{D623904A-5787-43D3-81AF-048C2F778538}">
      <dgm:prSet/>
      <dgm:spPr/>
      <dgm:t>
        <a:bodyPr/>
        <a:lstStyle/>
        <a:p>
          <a:r>
            <a:rPr lang="en-GB" b="0" i="0" baseline="0"/>
            <a:t>The environment consist of states, actions and rewards in which the states and actions are the considered input for the Q learning atmosphere In this problem the states are the entire blocks of the maze, there are four possible action (left, right, down and up) The agent can take any significant action to reach the goal provides it the shortest path and it doesn’t crash in tot eh terminal back squared chequered block. </a:t>
          </a:r>
          <a:endParaRPr lang="en-US"/>
        </a:p>
      </dgm:t>
    </dgm:pt>
    <dgm:pt modelId="{D8450D16-99C8-44FD-802B-3EE6F81546D6}" type="parTrans" cxnId="{7C60D47D-1490-48C2-BB4F-31282A03CE7A}">
      <dgm:prSet/>
      <dgm:spPr/>
      <dgm:t>
        <a:bodyPr/>
        <a:lstStyle/>
        <a:p>
          <a:endParaRPr lang="en-US"/>
        </a:p>
      </dgm:t>
    </dgm:pt>
    <dgm:pt modelId="{8819BCED-BE23-499B-81B8-77D570636FC2}" type="sibTrans" cxnId="{7C60D47D-1490-48C2-BB4F-31282A03CE7A}">
      <dgm:prSet/>
      <dgm:spPr/>
      <dgm:t>
        <a:bodyPr/>
        <a:lstStyle/>
        <a:p>
          <a:endParaRPr lang="en-US"/>
        </a:p>
      </dgm:t>
    </dgm:pt>
    <dgm:pt modelId="{9F62BBB9-D36B-45C0-86F2-F8BB280EA862}" type="pres">
      <dgm:prSet presAssocID="{DE936C5D-19A7-4526-A27B-7238458C0070}" presName="outerComposite" presStyleCnt="0">
        <dgm:presLayoutVars>
          <dgm:chMax val="5"/>
          <dgm:dir/>
          <dgm:resizeHandles val="exact"/>
        </dgm:presLayoutVars>
      </dgm:prSet>
      <dgm:spPr/>
    </dgm:pt>
    <dgm:pt modelId="{C78744FD-D18B-4990-AAE5-45C5F661AF88}" type="pres">
      <dgm:prSet presAssocID="{DE936C5D-19A7-4526-A27B-7238458C0070}" presName="dummyMaxCanvas" presStyleCnt="0">
        <dgm:presLayoutVars/>
      </dgm:prSet>
      <dgm:spPr/>
    </dgm:pt>
    <dgm:pt modelId="{49FDC160-98EF-4627-9062-ED2B645AB3C4}" type="pres">
      <dgm:prSet presAssocID="{DE936C5D-19A7-4526-A27B-7238458C0070}" presName="FourNodes_1" presStyleLbl="node1" presStyleIdx="0" presStyleCnt="4">
        <dgm:presLayoutVars>
          <dgm:bulletEnabled val="1"/>
        </dgm:presLayoutVars>
      </dgm:prSet>
      <dgm:spPr/>
    </dgm:pt>
    <dgm:pt modelId="{93DDEDA1-175D-42F6-8D98-969D8E20EB28}" type="pres">
      <dgm:prSet presAssocID="{DE936C5D-19A7-4526-A27B-7238458C0070}" presName="FourNodes_2" presStyleLbl="node1" presStyleIdx="1" presStyleCnt="4">
        <dgm:presLayoutVars>
          <dgm:bulletEnabled val="1"/>
        </dgm:presLayoutVars>
      </dgm:prSet>
      <dgm:spPr/>
    </dgm:pt>
    <dgm:pt modelId="{653B836D-43CF-4ADB-B6AA-C1C56E5B52B8}" type="pres">
      <dgm:prSet presAssocID="{DE936C5D-19A7-4526-A27B-7238458C0070}" presName="FourNodes_3" presStyleLbl="node1" presStyleIdx="2" presStyleCnt="4">
        <dgm:presLayoutVars>
          <dgm:bulletEnabled val="1"/>
        </dgm:presLayoutVars>
      </dgm:prSet>
      <dgm:spPr/>
    </dgm:pt>
    <dgm:pt modelId="{B72DFA97-7E46-4751-9460-6B5A5E7340AC}" type="pres">
      <dgm:prSet presAssocID="{DE936C5D-19A7-4526-A27B-7238458C0070}" presName="FourNodes_4" presStyleLbl="node1" presStyleIdx="3" presStyleCnt="4">
        <dgm:presLayoutVars>
          <dgm:bulletEnabled val="1"/>
        </dgm:presLayoutVars>
      </dgm:prSet>
      <dgm:spPr/>
    </dgm:pt>
    <dgm:pt modelId="{CACC6F35-D14E-4F60-BE79-0AF66A0996FC}" type="pres">
      <dgm:prSet presAssocID="{DE936C5D-19A7-4526-A27B-7238458C0070}" presName="FourConn_1-2" presStyleLbl="fgAccFollowNode1" presStyleIdx="0" presStyleCnt="3">
        <dgm:presLayoutVars>
          <dgm:bulletEnabled val="1"/>
        </dgm:presLayoutVars>
      </dgm:prSet>
      <dgm:spPr/>
    </dgm:pt>
    <dgm:pt modelId="{40FDB42E-54B0-41C6-A583-1D9E24EB84E8}" type="pres">
      <dgm:prSet presAssocID="{DE936C5D-19A7-4526-A27B-7238458C0070}" presName="FourConn_2-3" presStyleLbl="fgAccFollowNode1" presStyleIdx="1" presStyleCnt="3">
        <dgm:presLayoutVars>
          <dgm:bulletEnabled val="1"/>
        </dgm:presLayoutVars>
      </dgm:prSet>
      <dgm:spPr/>
    </dgm:pt>
    <dgm:pt modelId="{40B5AEE2-4A86-4167-B2BE-ADA7C01B5AD0}" type="pres">
      <dgm:prSet presAssocID="{DE936C5D-19A7-4526-A27B-7238458C0070}" presName="FourConn_3-4" presStyleLbl="fgAccFollowNode1" presStyleIdx="2" presStyleCnt="3">
        <dgm:presLayoutVars>
          <dgm:bulletEnabled val="1"/>
        </dgm:presLayoutVars>
      </dgm:prSet>
      <dgm:spPr/>
    </dgm:pt>
    <dgm:pt modelId="{F3FEBFE2-3E34-40CE-BD40-ACEB5C4989EB}" type="pres">
      <dgm:prSet presAssocID="{DE936C5D-19A7-4526-A27B-7238458C0070}" presName="FourNodes_1_text" presStyleLbl="node1" presStyleIdx="3" presStyleCnt="4">
        <dgm:presLayoutVars>
          <dgm:bulletEnabled val="1"/>
        </dgm:presLayoutVars>
      </dgm:prSet>
      <dgm:spPr/>
    </dgm:pt>
    <dgm:pt modelId="{2936B8BE-BA87-4BE5-8B24-1E162E508AB4}" type="pres">
      <dgm:prSet presAssocID="{DE936C5D-19A7-4526-A27B-7238458C0070}" presName="FourNodes_2_text" presStyleLbl="node1" presStyleIdx="3" presStyleCnt="4">
        <dgm:presLayoutVars>
          <dgm:bulletEnabled val="1"/>
        </dgm:presLayoutVars>
      </dgm:prSet>
      <dgm:spPr/>
    </dgm:pt>
    <dgm:pt modelId="{2144B796-CA11-4769-9155-D40BE7D5246D}" type="pres">
      <dgm:prSet presAssocID="{DE936C5D-19A7-4526-A27B-7238458C0070}" presName="FourNodes_3_text" presStyleLbl="node1" presStyleIdx="3" presStyleCnt="4">
        <dgm:presLayoutVars>
          <dgm:bulletEnabled val="1"/>
        </dgm:presLayoutVars>
      </dgm:prSet>
      <dgm:spPr/>
    </dgm:pt>
    <dgm:pt modelId="{59DBE55A-33DE-461F-88D9-C13E2B229AB6}" type="pres">
      <dgm:prSet presAssocID="{DE936C5D-19A7-4526-A27B-7238458C0070}" presName="FourNodes_4_text" presStyleLbl="node1" presStyleIdx="3" presStyleCnt="4">
        <dgm:presLayoutVars>
          <dgm:bulletEnabled val="1"/>
        </dgm:presLayoutVars>
      </dgm:prSet>
      <dgm:spPr/>
    </dgm:pt>
  </dgm:ptLst>
  <dgm:cxnLst>
    <dgm:cxn modelId="{BDEBE203-DD5D-493D-95F9-1742B3731267}" type="presOf" srcId="{D623904A-5787-43D3-81AF-048C2F778538}" destId="{B72DFA97-7E46-4751-9460-6B5A5E7340AC}" srcOrd="0" destOrd="0" presId="urn:microsoft.com/office/officeart/2005/8/layout/vProcess5"/>
    <dgm:cxn modelId="{73943810-1F5D-4777-B1F6-9457D10607F4}" type="presOf" srcId="{9AAE82D9-2B41-441E-ACBD-E99669B59A1B}" destId="{2144B796-CA11-4769-9155-D40BE7D5246D}" srcOrd="1" destOrd="0" presId="urn:microsoft.com/office/officeart/2005/8/layout/vProcess5"/>
    <dgm:cxn modelId="{1458EC2F-89B9-4575-89BB-F4A9129B35DE}" type="presOf" srcId="{7E5BE077-37FD-47F2-98AA-23CFE6582ACA}" destId="{49FDC160-98EF-4627-9062-ED2B645AB3C4}" srcOrd="0" destOrd="0" presId="urn:microsoft.com/office/officeart/2005/8/layout/vProcess5"/>
    <dgm:cxn modelId="{7D1F6830-6BA9-4984-A96F-44BE709F6809}" type="presOf" srcId="{D623904A-5787-43D3-81AF-048C2F778538}" destId="{59DBE55A-33DE-461F-88D9-C13E2B229AB6}" srcOrd="1" destOrd="0" presId="urn:microsoft.com/office/officeart/2005/8/layout/vProcess5"/>
    <dgm:cxn modelId="{62EEA679-7AAD-487F-B3A0-D629ECFE3CF2}" type="presOf" srcId="{DE936C5D-19A7-4526-A27B-7238458C0070}" destId="{9F62BBB9-D36B-45C0-86F2-F8BB280EA862}" srcOrd="0" destOrd="0" presId="urn:microsoft.com/office/officeart/2005/8/layout/vProcess5"/>
    <dgm:cxn modelId="{7C60D47D-1490-48C2-BB4F-31282A03CE7A}" srcId="{DE936C5D-19A7-4526-A27B-7238458C0070}" destId="{D623904A-5787-43D3-81AF-048C2F778538}" srcOrd="3" destOrd="0" parTransId="{D8450D16-99C8-44FD-802B-3EE6F81546D6}" sibTransId="{8819BCED-BE23-499B-81B8-77D570636FC2}"/>
    <dgm:cxn modelId="{CB00D182-1E8E-44D4-B7F6-D0BE57CB4298}" type="presOf" srcId="{7CB8C23D-0399-4F2D-BAB2-6DC3A65C12B9}" destId="{40FDB42E-54B0-41C6-A583-1D9E24EB84E8}" srcOrd="0" destOrd="0" presId="urn:microsoft.com/office/officeart/2005/8/layout/vProcess5"/>
    <dgm:cxn modelId="{CB4F5698-EB48-4445-9BB7-BCE0F707244B}" srcId="{DE936C5D-19A7-4526-A27B-7238458C0070}" destId="{5F8FBCFA-641A-4A33-836D-7E67E856CACB}" srcOrd="1" destOrd="0" parTransId="{A9B26618-2A75-4D71-BEB0-3C160304120F}" sibTransId="{7CB8C23D-0399-4F2D-BAB2-6DC3A65C12B9}"/>
    <dgm:cxn modelId="{ED6A4FA2-D9B6-4FB4-AA16-F83EF2B1829F}" type="presOf" srcId="{E586150F-A80C-46A3-BCCF-5990C2D9C36C}" destId="{CACC6F35-D14E-4F60-BE79-0AF66A0996FC}" srcOrd="0" destOrd="0" presId="urn:microsoft.com/office/officeart/2005/8/layout/vProcess5"/>
    <dgm:cxn modelId="{D6EF29C0-E476-4298-93C7-D7E4B355EA13}" srcId="{DE936C5D-19A7-4526-A27B-7238458C0070}" destId="{9AAE82D9-2B41-441E-ACBD-E99669B59A1B}" srcOrd="2" destOrd="0" parTransId="{CD28EEB4-9834-40DF-A1D5-19588AF1BF1E}" sibTransId="{E7ED12D2-9955-4EFB-97A8-66765AA7A543}"/>
    <dgm:cxn modelId="{C17BCCC5-33FC-4FC6-BD58-45A761BF6B6B}" type="presOf" srcId="{9AAE82D9-2B41-441E-ACBD-E99669B59A1B}" destId="{653B836D-43CF-4ADB-B6AA-C1C56E5B52B8}" srcOrd="0" destOrd="0" presId="urn:microsoft.com/office/officeart/2005/8/layout/vProcess5"/>
    <dgm:cxn modelId="{0235A4D0-D0DD-40C9-BC05-FD794EA0DD83}" type="presOf" srcId="{5F8FBCFA-641A-4A33-836D-7E67E856CACB}" destId="{2936B8BE-BA87-4BE5-8B24-1E162E508AB4}" srcOrd="1" destOrd="0" presId="urn:microsoft.com/office/officeart/2005/8/layout/vProcess5"/>
    <dgm:cxn modelId="{54B835D5-0827-4C3B-AB27-3D083C26DBEC}" srcId="{DE936C5D-19A7-4526-A27B-7238458C0070}" destId="{7E5BE077-37FD-47F2-98AA-23CFE6582ACA}" srcOrd="0" destOrd="0" parTransId="{F8DA289B-49EF-4ACC-8FF4-0ECF861E085A}" sibTransId="{E586150F-A80C-46A3-BCCF-5990C2D9C36C}"/>
    <dgm:cxn modelId="{F10BFEDD-68B4-4E95-8A5C-60AA04F79576}" type="presOf" srcId="{E7ED12D2-9955-4EFB-97A8-66765AA7A543}" destId="{40B5AEE2-4A86-4167-B2BE-ADA7C01B5AD0}" srcOrd="0" destOrd="0" presId="urn:microsoft.com/office/officeart/2005/8/layout/vProcess5"/>
    <dgm:cxn modelId="{E29F7CE0-5E1A-4CBC-9FAD-A11AC9A55F23}" type="presOf" srcId="{7E5BE077-37FD-47F2-98AA-23CFE6582ACA}" destId="{F3FEBFE2-3E34-40CE-BD40-ACEB5C4989EB}" srcOrd="1" destOrd="0" presId="urn:microsoft.com/office/officeart/2005/8/layout/vProcess5"/>
    <dgm:cxn modelId="{F7F2E3EF-7ABF-4804-9259-4F471378FCDE}" type="presOf" srcId="{5F8FBCFA-641A-4A33-836D-7E67E856CACB}" destId="{93DDEDA1-175D-42F6-8D98-969D8E20EB28}" srcOrd="0" destOrd="0" presId="urn:microsoft.com/office/officeart/2005/8/layout/vProcess5"/>
    <dgm:cxn modelId="{23A61E7F-CA0C-4A39-A535-8C857A40982F}" type="presParOf" srcId="{9F62BBB9-D36B-45C0-86F2-F8BB280EA862}" destId="{C78744FD-D18B-4990-AAE5-45C5F661AF88}" srcOrd="0" destOrd="0" presId="urn:microsoft.com/office/officeart/2005/8/layout/vProcess5"/>
    <dgm:cxn modelId="{F52CC025-8DE6-49F5-8AE7-27B197B4320E}" type="presParOf" srcId="{9F62BBB9-D36B-45C0-86F2-F8BB280EA862}" destId="{49FDC160-98EF-4627-9062-ED2B645AB3C4}" srcOrd="1" destOrd="0" presId="urn:microsoft.com/office/officeart/2005/8/layout/vProcess5"/>
    <dgm:cxn modelId="{7107157F-054E-4780-8067-1CFC25CD05D0}" type="presParOf" srcId="{9F62BBB9-D36B-45C0-86F2-F8BB280EA862}" destId="{93DDEDA1-175D-42F6-8D98-969D8E20EB28}" srcOrd="2" destOrd="0" presId="urn:microsoft.com/office/officeart/2005/8/layout/vProcess5"/>
    <dgm:cxn modelId="{D0A82D81-B96B-49E0-B06D-C13866DE7D3E}" type="presParOf" srcId="{9F62BBB9-D36B-45C0-86F2-F8BB280EA862}" destId="{653B836D-43CF-4ADB-B6AA-C1C56E5B52B8}" srcOrd="3" destOrd="0" presId="urn:microsoft.com/office/officeart/2005/8/layout/vProcess5"/>
    <dgm:cxn modelId="{BAB20610-3126-4D8A-BE19-219AEEE78522}" type="presParOf" srcId="{9F62BBB9-D36B-45C0-86F2-F8BB280EA862}" destId="{B72DFA97-7E46-4751-9460-6B5A5E7340AC}" srcOrd="4" destOrd="0" presId="urn:microsoft.com/office/officeart/2005/8/layout/vProcess5"/>
    <dgm:cxn modelId="{1315A53B-0440-4BA5-B3B5-2EBDAE6F0EDE}" type="presParOf" srcId="{9F62BBB9-D36B-45C0-86F2-F8BB280EA862}" destId="{CACC6F35-D14E-4F60-BE79-0AF66A0996FC}" srcOrd="5" destOrd="0" presId="urn:microsoft.com/office/officeart/2005/8/layout/vProcess5"/>
    <dgm:cxn modelId="{88E400FA-6FE2-4C96-A0B0-4E475A8540A2}" type="presParOf" srcId="{9F62BBB9-D36B-45C0-86F2-F8BB280EA862}" destId="{40FDB42E-54B0-41C6-A583-1D9E24EB84E8}" srcOrd="6" destOrd="0" presId="urn:microsoft.com/office/officeart/2005/8/layout/vProcess5"/>
    <dgm:cxn modelId="{AB526526-90F7-4D32-BDF1-9B787F2AFE52}" type="presParOf" srcId="{9F62BBB9-D36B-45C0-86F2-F8BB280EA862}" destId="{40B5AEE2-4A86-4167-B2BE-ADA7C01B5AD0}" srcOrd="7" destOrd="0" presId="urn:microsoft.com/office/officeart/2005/8/layout/vProcess5"/>
    <dgm:cxn modelId="{99F6AE2D-1D48-473B-AEB1-D86E476020B7}" type="presParOf" srcId="{9F62BBB9-D36B-45C0-86F2-F8BB280EA862}" destId="{F3FEBFE2-3E34-40CE-BD40-ACEB5C4989EB}" srcOrd="8" destOrd="0" presId="urn:microsoft.com/office/officeart/2005/8/layout/vProcess5"/>
    <dgm:cxn modelId="{304769E3-8D31-400E-8C5B-26FA0AE59972}" type="presParOf" srcId="{9F62BBB9-D36B-45C0-86F2-F8BB280EA862}" destId="{2936B8BE-BA87-4BE5-8B24-1E162E508AB4}" srcOrd="9" destOrd="0" presId="urn:microsoft.com/office/officeart/2005/8/layout/vProcess5"/>
    <dgm:cxn modelId="{C7A8C26A-4AAA-4173-9C7D-73CA34AD7C88}" type="presParOf" srcId="{9F62BBB9-D36B-45C0-86F2-F8BB280EA862}" destId="{2144B796-CA11-4769-9155-D40BE7D5246D}" srcOrd="10" destOrd="0" presId="urn:microsoft.com/office/officeart/2005/8/layout/vProcess5"/>
    <dgm:cxn modelId="{B9113FE3-6E4F-44D7-8A30-C0D3A32077E7}" type="presParOf" srcId="{9F62BBB9-D36B-45C0-86F2-F8BB280EA862}" destId="{59DBE55A-33DE-461F-88D9-C13E2B229AB6}"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AA8B1-66F6-42B8-96BE-A9319EA17E41}">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078827-AEAA-4251-A4DE-AAF59255F9FF}">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100000"/>
            </a:lnSpc>
            <a:spcBef>
              <a:spcPct val="0"/>
            </a:spcBef>
            <a:spcAft>
              <a:spcPct val="35000"/>
            </a:spcAft>
            <a:buNone/>
          </a:pPr>
          <a:r>
            <a:rPr lang="en-GB" sz="3300" kern="1200"/>
            <a:t>1.Q learning</a:t>
          </a:r>
          <a:endParaRPr lang="en-US" sz="3300" kern="1200"/>
        </a:p>
      </dsp:txBody>
      <dsp:txXfrm>
        <a:off x="0" y="0"/>
        <a:ext cx="6492875" cy="1276350"/>
      </dsp:txXfrm>
    </dsp:sp>
    <dsp:sp modelId="{CFAE99A6-37D4-4CCA-B45E-9C878AA414D2}">
      <dsp:nvSpPr>
        <dsp:cNvPr id="0" name=""/>
        <dsp:cNvSpPr/>
      </dsp:nvSpPr>
      <dsp:spPr>
        <a:xfrm>
          <a:off x="0" y="1276350"/>
          <a:ext cx="6492875"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93992-41F5-473B-BC61-26143A9C7377}">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100000"/>
            </a:lnSpc>
            <a:spcBef>
              <a:spcPct val="0"/>
            </a:spcBef>
            <a:spcAft>
              <a:spcPct val="35000"/>
            </a:spcAft>
            <a:buNone/>
          </a:pPr>
          <a:r>
            <a:rPr lang="en-GB" sz="3300" kern="1200"/>
            <a:t>2.DQN with 2 improvements</a:t>
          </a:r>
          <a:endParaRPr lang="en-US" sz="3300" kern="1200"/>
        </a:p>
      </dsp:txBody>
      <dsp:txXfrm>
        <a:off x="0" y="1276350"/>
        <a:ext cx="6492875" cy="1276350"/>
      </dsp:txXfrm>
    </dsp:sp>
    <dsp:sp modelId="{02DFB696-7554-43B6-BBC8-B01E059646CC}">
      <dsp:nvSpPr>
        <dsp:cNvPr id="0" name=""/>
        <dsp:cNvSpPr/>
      </dsp:nvSpPr>
      <dsp:spPr>
        <a:xfrm>
          <a:off x="0" y="2552700"/>
          <a:ext cx="6492875"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DBDEAC-31BD-43AE-8408-12A9C3F749D1}">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100000"/>
            </a:lnSpc>
            <a:spcBef>
              <a:spcPct val="0"/>
            </a:spcBef>
            <a:spcAft>
              <a:spcPct val="35000"/>
            </a:spcAft>
            <a:buNone/>
          </a:pPr>
          <a:r>
            <a:rPr lang="en-GB" sz="3300" kern="1200"/>
            <a:t>3.RL algorithm in ATARI environments.</a:t>
          </a:r>
          <a:endParaRPr lang="en-US" sz="3300" kern="1200"/>
        </a:p>
      </dsp:txBody>
      <dsp:txXfrm>
        <a:off x="0" y="2552700"/>
        <a:ext cx="6492875" cy="1276350"/>
      </dsp:txXfrm>
    </dsp:sp>
    <dsp:sp modelId="{18D32D9C-A5C8-42F6-858E-3CDFB1A63D27}">
      <dsp:nvSpPr>
        <dsp:cNvPr id="0" name=""/>
        <dsp:cNvSpPr/>
      </dsp:nvSpPr>
      <dsp:spPr>
        <a:xfrm>
          <a:off x="0" y="3829050"/>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A1C464-8E7C-478C-8287-049EFB181490}">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100000"/>
            </a:lnSpc>
            <a:spcBef>
              <a:spcPct val="0"/>
            </a:spcBef>
            <a:spcAft>
              <a:spcPct val="35000"/>
            </a:spcAft>
            <a:buNone/>
          </a:pPr>
          <a:r>
            <a:rPr lang="en-GB" sz="3300" kern="1200"/>
            <a:t>4.PPO</a:t>
          </a:r>
          <a:endParaRPr lang="en-US" sz="3300" kern="1200"/>
        </a:p>
      </dsp:txBody>
      <dsp:txXfrm>
        <a:off x="0" y="3829050"/>
        <a:ext cx="6492875" cy="1276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FDC160-98EF-4627-9062-ED2B645AB3C4}">
      <dsp:nvSpPr>
        <dsp:cNvPr id="0" name=""/>
        <dsp:cNvSpPr/>
      </dsp:nvSpPr>
      <dsp:spPr>
        <a:xfrm>
          <a:off x="0" y="0"/>
          <a:ext cx="8742263" cy="92241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b="0" i="0" kern="1200"/>
            <a:t>A </a:t>
          </a:r>
          <a:r>
            <a:rPr lang="en-GB" sz="1300" b="1" i="0" kern="1200"/>
            <a:t>state transition function</a:t>
          </a:r>
          <a:r>
            <a:rPr lang="en-GB" sz="1300" b="0" i="0" kern="1200"/>
            <a:t> δ. The state transition function says how the state machine changes state in response to an event. If the machine is in state s, and it receives an event e, then the new state of the machine will be s' = δ(s,e). Often the state transition function is allowed to return a special value that is not a state, to indicate that there is no next state.</a:t>
          </a:r>
          <a:endParaRPr lang="en-US" sz="1300" kern="1200"/>
        </a:p>
      </dsp:txBody>
      <dsp:txXfrm>
        <a:off x="27017" y="27017"/>
        <a:ext cx="7668958" cy="868383"/>
      </dsp:txXfrm>
    </dsp:sp>
    <dsp:sp modelId="{93DDEDA1-175D-42F6-8D98-969D8E20EB28}">
      <dsp:nvSpPr>
        <dsp:cNvPr id="0" name=""/>
        <dsp:cNvSpPr/>
      </dsp:nvSpPr>
      <dsp:spPr>
        <a:xfrm>
          <a:off x="732164" y="1090129"/>
          <a:ext cx="8742263" cy="922417"/>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b="0" i="0" kern="1200" baseline="0"/>
            <a:t>For this problem the agents will interact with the environment on a continues basis and keeps on its process of knowledge adaptation for the entire maze and also updates the knowledge of the policy. And thereby reaches a goal of achieving the maximum reward. </a:t>
          </a:r>
          <a:endParaRPr lang="en-US" sz="1300" kern="1200"/>
        </a:p>
      </dsp:txBody>
      <dsp:txXfrm>
        <a:off x="759181" y="1117146"/>
        <a:ext cx="7356493" cy="868383"/>
      </dsp:txXfrm>
    </dsp:sp>
    <dsp:sp modelId="{653B836D-43CF-4ADB-B6AA-C1C56E5B52B8}">
      <dsp:nvSpPr>
        <dsp:cNvPr id="0" name=""/>
        <dsp:cNvSpPr/>
      </dsp:nvSpPr>
      <dsp:spPr>
        <a:xfrm>
          <a:off x="1453401" y="2180258"/>
          <a:ext cx="8742263" cy="922417"/>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b="0" i="0" kern="1200" baseline="0"/>
            <a:t>The path to reach the goal is the learning curve in which the agent aims to achieve and also making sure it doesn’t crash into the said obstacles. The optimal path is identified by the entering point to the goal by continuously maximising the reward set up and minimising the punishments set up. </a:t>
          </a:r>
          <a:endParaRPr lang="en-US" sz="1300" kern="1200"/>
        </a:p>
      </dsp:txBody>
      <dsp:txXfrm>
        <a:off x="1480418" y="2207275"/>
        <a:ext cx="7367421" cy="868383"/>
      </dsp:txXfrm>
    </dsp:sp>
    <dsp:sp modelId="{B72DFA97-7E46-4751-9460-6B5A5E7340AC}">
      <dsp:nvSpPr>
        <dsp:cNvPr id="0" name=""/>
        <dsp:cNvSpPr/>
      </dsp:nvSpPr>
      <dsp:spPr>
        <a:xfrm>
          <a:off x="2185565" y="3270387"/>
          <a:ext cx="8742263" cy="922417"/>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b="0" i="0" kern="1200" baseline="0"/>
            <a:t>The environment consist of states, actions and rewards in which the states and actions are the considered input for the Q learning atmosphere In this problem the states are the entire blocks of the maze, there are four possible action (left, right, down and up) The agent can take any significant action to reach the goal provides it the shortest path and it doesn’t crash in tot eh terminal back squared chequered block. </a:t>
          </a:r>
          <a:endParaRPr lang="en-US" sz="1300" kern="1200"/>
        </a:p>
      </dsp:txBody>
      <dsp:txXfrm>
        <a:off x="2212582" y="3297404"/>
        <a:ext cx="7356493" cy="868383"/>
      </dsp:txXfrm>
    </dsp:sp>
    <dsp:sp modelId="{CACC6F35-D14E-4F60-BE79-0AF66A0996FC}">
      <dsp:nvSpPr>
        <dsp:cNvPr id="0" name=""/>
        <dsp:cNvSpPr/>
      </dsp:nvSpPr>
      <dsp:spPr>
        <a:xfrm>
          <a:off x="8142692" y="706487"/>
          <a:ext cx="599571" cy="599571"/>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277595" y="706487"/>
        <a:ext cx="329765" cy="451177"/>
      </dsp:txXfrm>
    </dsp:sp>
    <dsp:sp modelId="{40FDB42E-54B0-41C6-A583-1D9E24EB84E8}">
      <dsp:nvSpPr>
        <dsp:cNvPr id="0" name=""/>
        <dsp:cNvSpPr/>
      </dsp:nvSpPr>
      <dsp:spPr>
        <a:xfrm>
          <a:off x="8874856" y="1796616"/>
          <a:ext cx="599571" cy="599571"/>
        </a:xfrm>
        <a:prstGeom prst="downArrow">
          <a:avLst>
            <a:gd name="adj1" fmla="val 55000"/>
            <a:gd name="adj2" fmla="val 45000"/>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009759" y="1796616"/>
        <a:ext cx="329765" cy="451177"/>
      </dsp:txXfrm>
    </dsp:sp>
    <dsp:sp modelId="{40B5AEE2-4A86-4167-B2BE-ADA7C01B5AD0}">
      <dsp:nvSpPr>
        <dsp:cNvPr id="0" name=""/>
        <dsp:cNvSpPr/>
      </dsp:nvSpPr>
      <dsp:spPr>
        <a:xfrm>
          <a:off x="9596093" y="2886746"/>
          <a:ext cx="599571" cy="599571"/>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730996" y="2886746"/>
        <a:ext cx="329765" cy="45117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4EAB-8AC2-6637-8E16-B694E322B6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13BBD59-BBD8-DAA0-3090-35475FE84E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A355325-8744-19A7-B6BA-359CD196FA97}"/>
              </a:ext>
            </a:extLst>
          </p:cNvPr>
          <p:cNvSpPr>
            <a:spLocks noGrp="1"/>
          </p:cNvSpPr>
          <p:nvPr>
            <p:ph type="dt" sz="half" idx="10"/>
          </p:nvPr>
        </p:nvSpPr>
        <p:spPr/>
        <p:txBody>
          <a:bodyPr/>
          <a:lstStyle/>
          <a:p>
            <a:fld id="{325AB64C-2209-4C48-A983-8C8A3A145B9A}" type="datetimeFigureOut">
              <a:rPr lang="en-GB" smtClean="0"/>
              <a:t>23/05/2022</a:t>
            </a:fld>
            <a:endParaRPr lang="en-GB"/>
          </a:p>
        </p:txBody>
      </p:sp>
      <p:sp>
        <p:nvSpPr>
          <p:cNvPr id="5" name="Footer Placeholder 4">
            <a:extLst>
              <a:ext uri="{FF2B5EF4-FFF2-40B4-BE49-F238E27FC236}">
                <a16:creationId xmlns:a16="http://schemas.microsoft.com/office/drawing/2014/main" id="{5077A2EB-9888-88F9-2BE7-71D7690F7B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DE6F42-CDDE-21C1-0BD8-A9F5CEE2C399}"/>
              </a:ext>
            </a:extLst>
          </p:cNvPr>
          <p:cNvSpPr>
            <a:spLocks noGrp="1"/>
          </p:cNvSpPr>
          <p:nvPr>
            <p:ph type="sldNum" sz="quarter" idx="12"/>
          </p:nvPr>
        </p:nvSpPr>
        <p:spPr/>
        <p:txBody>
          <a:bodyPr/>
          <a:lstStyle/>
          <a:p>
            <a:fld id="{320DF89D-4177-4949-8A5D-6585A0FFE791}" type="slidenum">
              <a:rPr lang="en-GB" smtClean="0"/>
              <a:t>‹#›</a:t>
            </a:fld>
            <a:endParaRPr lang="en-GB"/>
          </a:p>
        </p:txBody>
      </p:sp>
    </p:spTree>
    <p:extLst>
      <p:ext uri="{BB962C8B-B14F-4D97-AF65-F5344CB8AC3E}">
        <p14:creationId xmlns:p14="http://schemas.microsoft.com/office/powerpoint/2010/main" val="3686453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CB993-B2CE-1316-EFA7-34EFDE90D70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7D29707-50F8-664F-F8D0-DFDFC09593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9D733F-1423-1D3A-6B89-E8452905E180}"/>
              </a:ext>
            </a:extLst>
          </p:cNvPr>
          <p:cNvSpPr>
            <a:spLocks noGrp="1"/>
          </p:cNvSpPr>
          <p:nvPr>
            <p:ph type="dt" sz="half" idx="10"/>
          </p:nvPr>
        </p:nvSpPr>
        <p:spPr/>
        <p:txBody>
          <a:bodyPr/>
          <a:lstStyle/>
          <a:p>
            <a:fld id="{325AB64C-2209-4C48-A983-8C8A3A145B9A}" type="datetimeFigureOut">
              <a:rPr lang="en-GB" smtClean="0"/>
              <a:t>23/05/2022</a:t>
            </a:fld>
            <a:endParaRPr lang="en-GB"/>
          </a:p>
        </p:txBody>
      </p:sp>
      <p:sp>
        <p:nvSpPr>
          <p:cNvPr id="5" name="Footer Placeholder 4">
            <a:extLst>
              <a:ext uri="{FF2B5EF4-FFF2-40B4-BE49-F238E27FC236}">
                <a16:creationId xmlns:a16="http://schemas.microsoft.com/office/drawing/2014/main" id="{A983F843-3B47-8E1F-B5AC-C0148E7017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F85325F-3C11-06F8-0335-951A2EF35D57}"/>
              </a:ext>
            </a:extLst>
          </p:cNvPr>
          <p:cNvSpPr>
            <a:spLocks noGrp="1"/>
          </p:cNvSpPr>
          <p:nvPr>
            <p:ph type="sldNum" sz="quarter" idx="12"/>
          </p:nvPr>
        </p:nvSpPr>
        <p:spPr/>
        <p:txBody>
          <a:bodyPr/>
          <a:lstStyle/>
          <a:p>
            <a:fld id="{320DF89D-4177-4949-8A5D-6585A0FFE791}" type="slidenum">
              <a:rPr lang="en-GB" smtClean="0"/>
              <a:t>‹#›</a:t>
            </a:fld>
            <a:endParaRPr lang="en-GB"/>
          </a:p>
        </p:txBody>
      </p:sp>
    </p:spTree>
    <p:extLst>
      <p:ext uri="{BB962C8B-B14F-4D97-AF65-F5344CB8AC3E}">
        <p14:creationId xmlns:p14="http://schemas.microsoft.com/office/powerpoint/2010/main" val="3637016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F1C7AD-520E-34B6-BCF0-861CA0EDD7A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CF0B32B-F3F1-875E-E811-2F7EBD1DF2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8CC55BE-BB0B-99DD-B90E-E957DC5CDBED}"/>
              </a:ext>
            </a:extLst>
          </p:cNvPr>
          <p:cNvSpPr>
            <a:spLocks noGrp="1"/>
          </p:cNvSpPr>
          <p:nvPr>
            <p:ph type="dt" sz="half" idx="10"/>
          </p:nvPr>
        </p:nvSpPr>
        <p:spPr/>
        <p:txBody>
          <a:bodyPr/>
          <a:lstStyle/>
          <a:p>
            <a:fld id="{325AB64C-2209-4C48-A983-8C8A3A145B9A}" type="datetimeFigureOut">
              <a:rPr lang="en-GB" smtClean="0"/>
              <a:t>23/05/2022</a:t>
            </a:fld>
            <a:endParaRPr lang="en-GB"/>
          </a:p>
        </p:txBody>
      </p:sp>
      <p:sp>
        <p:nvSpPr>
          <p:cNvPr id="5" name="Footer Placeholder 4">
            <a:extLst>
              <a:ext uri="{FF2B5EF4-FFF2-40B4-BE49-F238E27FC236}">
                <a16:creationId xmlns:a16="http://schemas.microsoft.com/office/drawing/2014/main" id="{8A595EF5-AB50-B2A3-922C-51632138C4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8297ED0-2270-E5B1-7495-80E12B0DEA9C}"/>
              </a:ext>
            </a:extLst>
          </p:cNvPr>
          <p:cNvSpPr>
            <a:spLocks noGrp="1"/>
          </p:cNvSpPr>
          <p:nvPr>
            <p:ph type="sldNum" sz="quarter" idx="12"/>
          </p:nvPr>
        </p:nvSpPr>
        <p:spPr/>
        <p:txBody>
          <a:bodyPr/>
          <a:lstStyle/>
          <a:p>
            <a:fld id="{320DF89D-4177-4949-8A5D-6585A0FFE791}" type="slidenum">
              <a:rPr lang="en-GB" smtClean="0"/>
              <a:t>‹#›</a:t>
            </a:fld>
            <a:endParaRPr lang="en-GB"/>
          </a:p>
        </p:txBody>
      </p:sp>
    </p:spTree>
    <p:extLst>
      <p:ext uri="{BB962C8B-B14F-4D97-AF65-F5344CB8AC3E}">
        <p14:creationId xmlns:p14="http://schemas.microsoft.com/office/powerpoint/2010/main" val="3296090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19D5F-F0C8-61D2-6A42-9F038A4FDD7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C219045-651F-0786-45F1-2FB8EA7778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AFE97E5-7C29-482D-DD53-C8B587FCE341}"/>
              </a:ext>
            </a:extLst>
          </p:cNvPr>
          <p:cNvSpPr>
            <a:spLocks noGrp="1"/>
          </p:cNvSpPr>
          <p:nvPr>
            <p:ph type="dt" sz="half" idx="10"/>
          </p:nvPr>
        </p:nvSpPr>
        <p:spPr/>
        <p:txBody>
          <a:bodyPr/>
          <a:lstStyle/>
          <a:p>
            <a:fld id="{325AB64C-2209-4C48-A983-8C8A3A145B9A}" type="datetimeFigureOut">
              <a:rPr lang="en-GB" smtClean="0"/>
              <a:t>23/05/2022</a:t>
            </a:fld>
            <a:endParaRPr lang="en-GB"/>
          </a:p>
        </p:txBody>
      </p:sp>
      <p:sp>
        <p:nvSpPr>
          <p:cNvPr id="5" name="Footer Placeholder 4">
            <a:extLst>
              <a:ext uri="{FF2B5EF4-FFF2-40B4-BE49-F238E27FC236}">
                <a16:creationId xmlns:a16="http://schemas.microsoft.com/office/drawing/2014/main" id="{F5CAD5C5-D320-B721-7511-1CAAD31211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006609-BC06-CEC4-434B-0D5A586F95BB}"/>
              </a:ext>
            </a:extLst>
          </p:cNvPr>
          <p:cNvSpPr>
            <a:spLocks noGrp="1"/>
          </p:cNvSpPr>
          <p:nvPr>
            <p:ph type="sldNum" sz="quarter" idx="12"/>
          </p:nvPr>
        </p:nvSpPr>
        <p:spPr/>
        <p:txBody>
          <a:bodyPr/>
          <a:lstStyle/>
          <a:p>
            <a:fld id="{320DF89D-4177-4949-8A5D-6585A0FFE791}" type="slidenum">
              <a:rPr lang="en-GB" smtClean="0"/>
              <a:t>‹#›</a:t>
            </a:fld>
            <a:endParaRPr lang="en-GB"/>
          </a:p>
        </p:txBody>
      </p:sp>
    </p:spTree>
    <p:extLst>
      <p:ext uri="{BB962C8B-B14F-4D97-AF65-F5344CB8AC3E}">
        <p14:creationId xmlns:p14="http://schemas.microsoft.com/office/powerpoint/2010/main" val="919135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C7EF8-297F-AE53-B721-7D74A170FB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27BCAF2-D6E4-DA1E-21BC-7228E3963B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6F1AC5-7B19-1802-8249-4DDAC5D062D0}"/>
              </a:ext>
            </a:extLst>
          </p:cNvPr>
          <p:cNvSpPr>
            <a:spLocks noGrp="1"/>
          </p:cNvSpPr>
          <p:nvPr>
            <p:ph type="dt" sz="half" idx="10"/>
          </p:nvPr>
        </p:nvSpPr>
        <p:spPr/>
        <p:txBody>
          <a:bodyPr/>
          <a:lstStyle/>
          <a:p>
            <a:fld id="{325AB64C-2209-4C48-A983-8C8A3A145B9A}" type="datetimeFigureOut">
              <a:rPr lang="en-GB" smtClean="0"/>
              <a:t>23/05/2022</a:t>
            </a:fld>
            <a:endParaRPr lang="en-GB"/>
          </a:p>
        </p:txBody>
      </p:sp>
      <p:sp>
        <p:nvSpPr>
          <p:cNvPr id="5" name="Footer Placeholder 4">
            <a:extLst>
              <a:ext uri="{FF2B5EF4-FFF2-40B4-BE49-F238E27FC236}">
                <a16:creationId xmlns:a16="http://schemas.microsoft.com/office/drawing/2014/main" id="{8987E83B-7AB1-4526-983D-8784F579C6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5FD25B8-C89A-8D4E-B7B9-D1E8A50E4560}"/>
              </a:ext>
            </a:extLst>
          </p:cNvPr>
          <p:cNvSpPr>
            <a:spLocks noGrp="1"/>
          </p:cNvSpPr>
          <p:nvPr>
            <p:ph type="sldNum" sz="quarter" idx="12"/>
          </p:nvPr>
        </p:nvSpPr>
        <p:spPr/>
        <p:txBody>
          <a:bodyPr/>
          <a:lstStyle/>
          <a:p>
            <a:fld id="{320DF89D-4177-4949-8A5D-6585A0FFE791}" type="slidenum">
              <a:rPr lang="en-GB" smtClean="0"/>
              <a:t>‹#›</a:t>
            </a:fld>
            <a:endParaRPr lang="en-GB"/>
          </a:p>
        </p:txBody>
      </p:sp>
    </p:spTree>
    <p:extLst>
      <p:ext uri="{BB962C8B-B14F-4D97-AF65-F5344CB8AC3E}">
        <p14:creationId xmlns:p14="http://schemas.microsoft.com/office/powerpoint/2010/main" val="555584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7E345-BCB7-EC6E-EAB8-F149C77BB04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4C18993-E255-41C7-0C6C-2D3AB13996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07678BC-679D-310A-4269-79BBBEE1EF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094B147-86B3-6D42-5EC6-A81981CEAEAB}"/>
              </a:ext>
            </a:extLst>
          </p:cNvPr>
          <p:cNvSpPr>
            <a:spLocks noGrp="1"/>
          </p:cNvSpPr>
          <p:nvPr>
            <p:ph type="dt" sz="half" idx="10"/>
          </p:nvPr>
        </p:nvSpPr>
        <p:spPr/>
        <p:txBody>
          <a:bodyPr/>
          <a:lstStyle/>
          <a:p>
            <a:fld id="{325AB64C-2209-4C48-A983-8C8A3A145B9A}" type="datetimeFigureOut">
              <a:rPr lang="en-GB" smtClean="0"/>
              <a:t>23/05/2022</a:t>
            </a:fld>
            <a:endParaRPr lang="en-GB"/>
          </a:p>
        </p:txBody>
      </p:sp>
      <p:sp>
        <p:nvSpPr>
          <p:cNvPr id="6" name="Footer Placeholder 5">
            <a:extLst>
              <a:ext uri="{FF2B5EF4-FFF2-40B4-BE49-F238E27FC236}">
                <a16:creationId xmlns:a16="http://schemas.microsoft.com/office/drawing/2014/main" id="{D780D5E5-F832-7FD4-8041-69B36638205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FC27F0A-EA80-B0D3-EEAA-945603FEDC56}"/>
              </a:ext>
            </a:extLst>
          </p:cNvPr>
          <p:cNvSpPr>
            <a:spLocks noGrp="1"/>
          </p:cNvSpPr>
          <p:nvPr>
            <p:ph type="sldNum" sz="quarter" idx="12"/>
          </p:nvPr>
        </p:nvSpPr>
        <p:spPr/>
        <p:txBody>
          <a:bodyPr/>
          <a:lstStyle/>
          <a:p>
            <a:fld id="{320DF89D-4177-4949-8A5D-6585A0FFE791}" type="slidenum">
              <a:rPr lang="en-GB" smtClean="0"/>
              <a:t>‹#›</a:t>
            </a:fld>
            <a:endParaRPr lang="en-GB"/>
          </a:p>
        </p:txBody>
      </p:sp>
    </p:spTree>
    <p:extLst>
      <p:ext uri="{BB962C8B-B14F-4D97-AF65-F5344CB8AC3E}">
        <p14:creationId xmlns:p14="http://schemas.microsoft.com/office/powerpoint/2010/main" val="3061624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4A1B-C8F5-6DBB-8A9D-96F33C281E2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73ED543-3E8B-632C-0782-40E866C593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D23502-8F11-283A-8489-496B615FF2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D5A141B-7906-48F7-07CC-0E7E2CBA26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3C5BA0-FB4D-BD50-EB04-92F3D80123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FEEB659-2B6C-0BAA-9E0A-7F8944CB01DD}"/>
              </a:ext>
            </a:extLst>
          </p:cNvPr>
          <p:cNvSpPr>
            <a:spLocks noGrp="1"/>
          </p:cNvSpPr>
          <p:nvPr>
            <p:ph type="dt" sz="half" idx="10"/>
          </p:nvPr>
        </p:nvSpPr>
        <p:spPr/>
        <p:txBody>
          <a:bodyPr/>
          <a:lstStyle/>
          <a:p>
            <a:fld id="{325AB64C-2209-4C48-A983-8C8A3A145B9A}" type="datetimeFigureOut">
              <a:rPr lang="en-GB" smtClean="0"/>
              <a:t>23/05/2022</a:t>
            </a:fld>
            <a:endParaRPr lang="en-GB"/>
          </a:p>
        </p:txBody>
      </p:sp>
      <p:sp>
        <p:nvSpPr>
          <p:cNvPr id="8" name="Footer Placeholder 7">
            <a:extLst>
              <a:ext uri="{FF2B5EF4-FFF2-40B4-BE49-F238E27FC236}">
                <a16:creationId xmlns:a16="http://schemas.microsoft.com/office/drawing/2014/main" id="{CD5BA9A3-D07C-CE67-231F-DAB08F38CE8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FF88FA7-1200-50AA-A986-78A7D7E47454}"/>
              </a:ext>
            </a:extLst>
          </p:cNvPr>
          <p:cNvSpPr>
            <a:spLocks noGrp="1"/>
          </p:cNvSpPr>
          <p:nvPr>
            <p:ph type="sldNum" sz="quarter" idx="12"/>
          </p:nvPr>
        </p:nvSpPr>
        <p:spPr/>
        <p:txBody>
          <a:bodyPr/>
          <a:lstStyle/>
          <a:p>
            <a:fld id="{320DF89D-4177-4949-8A5D-6585A0FFE791}" type="slidenum">
              <a:rPr lang="en-GB" smtClean="0"/>
              <a:t>‹#›</a:t>
            </a:fld>
            <a:endParaRPr lang="en-GB"/>
          </a:p>
        </p:txBody>
      </p:sp>
    </p:spTree>
    <p:extLst>
      <p:ext uri="{BB962C8B-B14F-4D97-AF65-F5344CB8AC3E}">
        <p14:creationId xmlns:p14="http://schemas.microsoft.com/office/powerpoint/2010/main" val="145832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7EF2-0DA0-0BF8-3FF3-DE9C5772F3C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A1694F9-3624-00D3-94FF-FEAE36768D78}"/>
              </a:ext>
            </a:extLst>
          </p:cNvPr>
          <p:cNvSpPr>
            <a:spLocks noGrp="1"/>
          </p:cNvSpPr>
          <p:nvPr>
            <p:ph type="dt" sz="half" idx="10"/>
          </p:nvPr>
        </p:nvSpPr>
        <p:spPr/>
        <p:txBody>
          <a:bodyPr/>
          <a:lstStyle/>
          <a:p>
            <a:fld id="{325AB64C-2209-4C48-A983-8C8A3A145B9A}" type="datetimeFigureOut">
              <a:rPr lang="en-GB" smtClean="0"/>
              <a:t>23/05/2022</a:t>
            </a:fld>
            <a:endParaRPr lang="en-GB"/>
          </a:p>
        </p:txBody>
      </p:sp>
      <p:sp>
        <p:nvSpPr>
          <p:cNvPr id="4" name="Footer Placeholder 3">
            <a:extLst>
              <a:ext uri="{FF2B5EF4-FFF2-40B4-BE49-F238E27FC236}">
                <a16:creationId xmlns:a16="http://schemas.microsoft.com/office/drawing/2014/main" id="{EF207BF6-724D-2AE3-A602-524CFB28E29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B961166-80F4-82EE-7A3A-5F11A6710832}"/>
              </a:ext>
            </a:extLst>
          </p:cNvPr>
          <p:cNvSpPr>
            <a:spLocks noGrp="1"/>
          </p:cNvSpPr>
          <p:nvPr>
            <p:ph type="sldNum" sz="quarter" idx="12"/>
          </p:nvPr>
        </p:nvSpPr>
        <p:spPr/>
        <p:txBody>
          <a:bodyPr/>
          <a:lstStyle/>
          <a:p>
            <a:fld id="{320DF89D-4177-4949-8A5D-6585A0FFE791}" type="slidenum">
              <a:rPr lang="en-GB" smtClean="0"/>
              <a:t>‹#›</a:t>
            </a:fld>
            <a:endParaRPr lang="en-GB"/>
          </a:p>
        </p:txBody>
      </p:sp>
    </p:spTree>
    <p:extLst>
      <p:ext uri="{BB962C8B-B14F-4D97-AF65-F5344CB8AC3E}">
        <p14:creationId xmlns:p14="http://schemas.microsoft.com/office/powerpoint/2010/main" val="3838329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762384-05A4-C108-48AF-13CB9C686206}"/>
              </a:ext>
            </a:extLst>
          </p:cNvPr>
          <p:cNvSpPr>
            <a:spLocks noGrp="1"/>
          </p:cNvSpPr>
          <p:nvPr>
            <p:ph type="dt" sz="half" idx="10"/>
          </p:nvPr>
        </p:nvSpPr>
        <p:spPr/>
        <p:txBody>
          <a:bodyPr/>
          <a:lstStyle/>
          <a:p>
            <a:fld id="{325AB64C-2209-4C48-A983-8C8A3A145B9A}" type="datetimeFigureOut">
              <a:rPr lang="en-GB" smtClean="0"/>
              <a:t>23/05/2022</a:t>
            </a:fld>
            <a:endParaRPr lang="en-GB"/>
          </a:p>
        </p:txBody>
      </p:sp>
      <p:sp>
        <p:nvSpPr>
          <p:cNvPr id="3" name="Footer Placeholder 2">
            <a:extLst>
              <a:ext uri="{FF2B5EF4-FFF2-40B4-BE49-F238E27FC236}">
                <a16:creationId xmlns:a16="http://schemas.microsoft.com/office/drawing/2014/main" id="{6F38F72C-354C-A5EC-4484-9EAC8C70E02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092C946-D33E-C662-EFED-A3AAB2B0119A}"/>
              </a:ext>
            </a:extLst>
          </p:cNvPr>
          <p:cNvSpPr>
            <a:spLocks noGrp="1"/>
          </p:cNvSpPr>
          <p:nvPr>
            <p:ph type="sldNum" sz="quarter" idx="12"/>
          </p:nvPr>
        </p:nvSpPr>
        <p:spPr/>
        <p:txBody>
          <a:bodyPr/>
          <a:lstStyle/>
          <a:p>
            <a:fld id="{320DF89D-4177-4949-8A5D-6585A0FFE791}" type="slidenum">
              <a:rPr lang="en-GB" smtClean="0"/>
              <a:t>‹#›</a:t>
            </a:fld>
            <a:endParaRPr lang="en-GB"/>
          </a:p>
        </p:txBody>
      </p:sp>
    </p:spTree>
    <p:extLst>
      <p:ext uri="{BB962C8B-B14F-4D97-AF65-F5344CB8AC3E}">
        <p14:creationId xmlns:p14="http://schemas.microsoft.com/office/powerpoint/2010/main" val="933290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BCE5-67A1-5ED3-A714-851E536C1F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96E2C01-5703-2492-FED8-0BF654467B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D0CC318-3167-1ADF-5736-6BEA5AB7C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23FF5-6B85-19EE-2B1B-3A82AC7FF212}"/>
              </a:ext>
            </a:extLst>
          </p:cNvPr>
          <p:cNvSpPr>
            <a:spLocks noGrp="1"/>
          </p:cNvSpPr>
          <p:nvPr>
            <p:ph type="dt" sz="half" idx="10"/>
          </p:nvPr>
        </p:nvSpPr>
        <p:spPr/>
        <p:txBody>
          <a:bodyPr/>
          <a:lstStyle/>
          <a:p>
            <a:fld id="{325AB64C-2209-4C48-A983-8C8A3A145B9A}" type="datetimeFigureOut">
              <a:rPr lang="en-GB" smtClean="0"/>
              <a:t>23/05/2022</a:t>
            </a:fld>
            <a:endParaRPr lang="en-GB"/>
          </a:p>
        </p:txBody>
      </p:sp>
      <p:sp>
        <p:nvSpPr>
          <p:cNvPr id="6" name="Footer Placeholder 5">
            <a:extLst>
              <a:ext uri="{FF2B5EF4-FFF2-40B4-BE49-F238E27FC236}">
                <a16:creationId xmlns:a16="http://schemas.microsoft.com/office/drawing/2014/main" id="{966E34A3-D98C-8D38-232D-A802F156ACD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0F609E-EFC2-DC20-4846-3EF6A6D33B4F}"/>
              </a:ext>
            </a:extLst>
          </p:cNvPr>
          <p:cNvSpPr>
            <a:spLocks noGrp="1"/>
          </p:cNvSpPr>
          <p:nvPr>
            <p:ph type="sldNum" sz="quarter" idx="12"/>
          </p:nvPr>
        </p:nvSpPr>
        <p:spPr/>
        <p:txBody>
          <a:bodyPr/>
          <a:lstStyle/>
          <a:p>
            <a:fld id="{320DF89D-4177-4949-8A5D-6585A0FFE791}" type="slidenum">
              <a:rPr lang="en-GB" smtClean="0"/>
              <a:t>‹#›</a:t>
            </a:fld>
            <a:endParaRPr lang="en-GB"/>
          </a:p>
        </p:txBody>
      </p:sp>
    </p:spTree>
    <p:extLst>
      <p:ext uri="{BB962C8B-B14F-4D97-AF65-F5344CB8AC3E}">
        <p14:creationId xmlns:p14="http://schemas.microsoft.com/office/powerpoint/2010/main" val="4109836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8FC6-304B-A2C3-38F0-FD12B59D66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0EFFF2B-62DD-60C6-F42F-CF9799192F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4B093E0-8E1D-3525-35DA-25348540D3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5C7CF8-3668-806F-09DD-A294613D52FC}"/>
              </a:ext>
            </a:extLst>
          </p:cNvPr>
          <p:cNvSpPr>
            <a:spLocks noGrp="1"/>
          </p:cNvSpPr>
          <p:nvPr>
            <p:ph type="dt" sz="half" idx="10"/>
          </p:nvPr>
        </p:nvSpPr>
        <p:spPr/>
        <p:txBody>
          <a:bodyPr/>
          <a:lstStyle/>
          <a:p>
            <a:fld id="{325AB64C-2209-4C48-A983-8C8A3A145B9A}" type="datetimeFigureOut">
              <a:rPr lang="en-GB" smtClean="0"/>
              <a:t>23/05/2022</a:t>
            </a:fld>
            <a:endParaRPr lang="en-GB"/>
          </a:p>
        </p:txBody>
      </p:sp>
      <p:sp>
        <p:nvSpPr>
          <p:cNvPr id="6" name="Footer Placeholder 5">
            <a:extLst>
              <a:ext uri="{FF2B5EF4-FFF2-40B4-BE49-F238E27FC236}">
                <a16:creationId xmlns:a16="http://schemas.microsoft.com/office/drawing/2014/main" id="{B0245B32-E18B-EFE1-991F-FC6077BBB3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0131720-E7B8-B3A0-4947-D1B275B5956F}"/>
              </a:ext>
            </a:extLst>
          </p:cNvPr>
          <p:cNvSpPr>
            <a:spLocks noGrp="1"/>
          </p:cNvSpPr>
          <p:nvPr>
            <p:ph type="sldNum" sz="quarter" idx="12"/>
          </p:nvPr>
        </p:nvSpPr>
        <p:spPr/>
        <p:txBody>
          <a:bodyPr/>
          <a:lstStyle/>
          <a:p>
            <a:fld id="{320DF89D-4177-4949-8A5D-6585A0FFE791}" type="slidenum">
              <a:rPr lang="en-GB" smtClean="0"/>
              <a:t>‹#›</a:t>
            </a:fld>
            <a:endParaRPr lang="en-GB"/>
          </a:p>
        </p:txBody>
      </p:sp>
    </p:spTree>
    <p:extLst>
      <p:ext uri="{BB962C8B-B14F-4D97-AF65-F5344CB8AC3E}">
        <p14:creationId xmlns:p14="http://schemas.microsoft.com/office/powerpoint/2010/main" val="135417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445F5F-0748-36F8-252C-4B41129A53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1B1A662-01BB-B373-BC5F-F9B16F96B1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DFD44B8-A30A-B52D-A2A6-764E1416E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5AB64C-2209-4C48-A983-8C8A3A145B9A}" type="datetimeFigureOut">
              <a:rPr lang="en-GB" smtClean="0"/>
              <a:t>23/05/2022</a:t>
            </a:fld>
            <a:endParaRPr lang="en-GB"/>
          </a:p>
        </p:txBody>
      </p:sp>
      <p:sp>
        <p:nvSpPr>
          <p:cNvPr id="5" name="Footer Placeholder 4">
            <a:extLst>
              <a:ext uri="{FF2B5EF4-FFF2-40B4-BE49-F238E27FC236}">
                <a16:creationId xmlns:a16="http://schemas.microsoft.com/office/drawing/2014/main" id="{F3B768E6-B719-FB1E-8172-85327BA02C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20AACF5-2AA9-5691-851F-1377C0E10A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0DF89D-4177-4949-8A5D-6585A0FFE791}" type="slidenum">
              <a:rPr lang="en-GB" smtClean="0"/>
              <a:t>‹#›</a:t>
            </a:fld>
            <a:endParaRPr lang="en-GB"/>
          </a:p>
        </p:txBody>
      </p:sp>
    </p:spTree>
    <p:extLst>
      <p:ext uri="{BB962C8B-B14F-4D97-AF65-F5344CB8AC3E}">
        <p14:creationId xmlns:p14="http://schemas.microsoft.com/office/powerpoint/2010/main" val="2878413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5267A5-D18E-AE81-100E-A19FBF0EDF26}"/>
              </a:ext>
            </a:extLst>
          </p:cNvPr>
          <p:cNvSpPr>
            <a:spLocks noGrp="1"/>
          </p:cNvSpPr>
          <p:nvPr>
            <p:ph type="ctrTitle"/>
          </p:nvPr>
        </p:nvSpPr>
        <p:spPr>
          <a:xfrm>
            <a:off x="1963872" y="296659"/>
            <a:ext cx="8147713" cy="3081242"/>
          </a:xfrm>
        </p:spPr>
        <p:txBody>
          <a:bodyPr anchor="ctr">
            <a:normAutofit/>
          </a:bodyPr>
          <a:lstStyle/>
          <a:p>
            <a:br>
              <a:rPr lang="en-GB" sz="2300" b="0" i="0" u="none" strike="noStrike" baseline="0" dirty="0">
                <a:solidFill>
                  <a:srgbClr val="FFFFFF"/>
                </a:solidFill>
                <a:latin typeface="Times New Roman" panose="02020603050405020304" pitchFamily="18" charset="0"/>
              </a:rPr>
            </a:br>
            <a:br>
              <a:rPr lang="en-GB" sz="2300" b="0" i="0" u="none" strike="noStrike" baseline="0" dirty="0">
                <a:solidFill>
                  <a:srgbClr val="FFFFFF"/>
                </a:solidFill>
                <a:latin typeface="Times New Roman" panose="02020603050405020304" pitchFamily="18" charset="0"/>
              </a:rPr>
            </a:br>
            <a:r>
              <a:rPr lang="en-GB" sz="2300" b="1" i="0" u="none" strike="noStrike" baseline="0" dirty="0">
                <a:solidFill>
                  <a:srgbClr val="FFFFFF"/>
                </a:solidFill>
                <a:latin typeface="Times New Roman" panose="02020603050405020304" pitchFamily="18" charset="0"/>
              </a:rPr>
              <a:t> INM707 DEEP REINFORCEMNT LEARNING </a:t>
            </a:r>
            <a:br>
              <a:rPr lang="en-GB" sz="2300" b="1" i="0" u="none" strike="noStrike" baseline="0" dirty="0">
                <a:solidFill>
                  <a:srgbClr val="FFFFFF"/>
                </a:solidFill>
                <a:latin typeface="Times New Roman" panose="02020603050405020304" pitchFamily="18" charset="0"/>
              </a:rPr>
            </a:br>
            <a:br>
              <a:rPr lang="en-GB" sz="2300" dirty="0">
                <a:solidFill>
                  <a:srgbClr val="FFFFFF"/>
                </a:solidFill>
                <a:latin typeface="Times New Roman" panose="02020603050405020304" pitchFamily="18" charset="0"/>
                <a:cs typeface="Times New Roman" panose="02020603050405020304" pitchFamily="18" charset="0"/>
              </a:rPr>
            </a:br>
            <a:br>
              <a:rPr lang="en-GB" sz="2300" b="0" i="0" u="none" strike="noStrike" baseline="0" dirty="0">
                <a:solidFill>
                  <a:srgbClr val="FFFFFF"/>
                </a:solidFill>
                <a:latin typeface="Times New Roman" panose="02020603050405020304" pitchFamily="18" charset="0"/>
              </a:rPr>
            </a:br>
            <a:br>
              <a:rPr lang="en-GB" sz="2300" b="0" i="0" u="none" strike="noStrike" baseline="0" dirty="0">
                <a:solidFill>
                  <a:srgbClr val="FFFFFF"/>
                </a:solidFill>
                <a:latin typeface="Times New Roman" panose="02020603050405020304" pitchFamily="18" charset="0"/>
              </a:rPr>
            </a:br>
            <a:br>
              <a:rPr lang="en-GB" sz="2300" b="0" i="0" u="none" strike="noStrike" baseline="0" dirty="0">
                <a:solidFill>
                  <a:srgbClr val="FFFFFF"/>
                </a:solidFill>
                <a:latin typeface="Times New Roman" panose="02020603050405020304" pitchFamily="18" charset="0"/>
              </a:rPr>
            </a:br>
            <a:r>
              <a:rPr lang="en-GB" sz="2300" dirty="0">
                <a:solidFill>
                  <a:srgbClr val="FFFFFF"/>
                </a:solidFill>
                <a:latin typeface="Times New Roman" panose="02020603050405020304" pitchFamily="18" charset="0"/>
                <a:cs typeface="Times New Roman" panose="02020603050405020304" pitchFamily="18" charset="0"/>
              </a:rPr>
              <a:t>Oral Presentation</a:t>
            </a:r>
            <a:br>
              <a:rPr lang="en-GB" sz="2300" dirty="0">
                <a:solidFill>
                  <a:srgbClr val="FFFFFF"/>
                </a:solidFill>
                <a:latin typeface="Times New Roman" panose="02020603050405020304" pitchFamily="18" charset="0"/>
                <a:cs typeface="Times New Roman" panose="02020603050405020304" pitchFamily="18" charset="0"/>
              </a:rPr>
            </a:br>
            <a:endParaRPr lang="en-GB" sz="2300" dirty="0">
              <a:solidFill>
                <a:srgbClr val="FFFFFF"/>
              </a:solidFill>
            </a:endParaRPr>
          </a:p>
        </p:txBody>
      </p:sp>
      <p:sp>
        <p:nvSpPr>
          <p:cNvPr id="3" name="Subtitle 2">
            <a:extLst>
              <a:ext uri="{FF2B5EF4-FFF2-40B4-BE49-F238E27FC236}">
                <a16:creationId xmlns:a16="http://schemas.microsoft.com/office/drawing/2014/main" id="{0FE8B12D-3B8B-7517-68B5-EB522E498A74}"/>
              </a:ext>
            </a:extLst>
          </p:cNvPr>
          <p:cNvSpPr>
            <a:spLocks noGrp="1"/>
          </p:cNvSpPr>
          <p:nvPr>
            <p:ph type="subTitle" idx="1"/>
          </p:nvPr>
        </p:nvSpPr>
        <p:spPr>
          <a:xfrm>
            <a:off x="1555447" y="4123329"/>
            <a:ext cx="9078628" cy="860620"/>
          </a:xfrm>
        </p:spPr>
        <p:txBody>
          <a:bodyPr anchor="ctr">
            <a:noAutofit/>
          </a:bodyPr>
          <a:lstStyle/>
          <a:p>
            <a:endParaRPr lang="en-GB" sz="1000" dirty="0">
              <a:solidFill>
                <a:srgbClr val="FFFFFF"/>
              </a:solidFill>
            </a:endParaRPr>
          </a:p>
          <a:p>
            <a:endParaRPr lang="en-GB" sz="1000" b="0" i="0" u="none" strike="noStrike" baseline="0" dirty="0">
              <a:solidFill>
                <a:srgbClr val="FFFFFF"/>
              </a:solidFill>
              <a:latin typeface="Times New Roman" panose="02020603050405020304" pitchFamily="18" charset="0"/>
            </a:endParaRPr>
          </a:p>
          <a:p>
            <a:r>
              <a:rPr lang="en-GB" sz="1000" b="0" i="0" u="none" strike="noStrike" baseline="0" dirty="0">
                <a:solidFill>
                  <a:srgbClr val="FFFFFF"/>
                </a:solidFill>
                <a:latin typeface="Times New Roman" panose="02020603050405020304" pitchFamily="18" charset="0"/>
              </a:rPr>
              <a:t> COURSEWORK:</a:t>
            </a:r>
          </a:p>
          <a:p>
            <a:r>
              <a:rPr lang="en-GB" sz="1000" b="0" i="0" u="none" strike="noStrike" baseline="0" dirty="0">
                <a:solidFill>
                  <a:srgbClr val="FFFFFF"/>
                </a:solidFill>
                <a:latin typeface="Times New Roman" panose="02020603050405020304" pitchFamily="18" charset="0"/>
              </a:rPr>
              <a:t>https://github.com/vivekkanna26/INM707-DEEP-REINFORCEMNT-LEARNING</a:t>
            </a:r>
          </a:p>
          <a:p>
            <a:r>
              <a:rPr lang="en-GB" sz="1000" b="0" i="0" u="none" strike="noStrike" baseline="0" dirty="0">
                <a:solidFill>
                  <a:srgbClr val="FFFFFF"/>
                </a:solidFill>
                <a:latin typeface="Times New Roman" panose="02020603050405020304" pitchFamily="18" charset="0"/>
              </a:rPr>
              <a:t>Vivek Kanna Jayaprakash </a:t>
            </a:r>
          </a:p>
          <a:p>
            <a:r>
              <a:rPr lang="en-GB" sz="1000" b="0" i="0" u="none" strike="noStrike" baseline="0" dirty="0">
                <a:solidFill>
                  <a:srgbClr val="FFFFFF"/>
                </a:solidFill>
                <a:latin typeface="Times New Roman" panose="02020603050405020304" pitchFamily="18" charset="0"/>
              </a:rPr>
              <a:t>Student No : 210033212 </a:t>
            </a:r>
          </a:p>
          <a:p>
            <a:r>
              <a:rPr lang="en-GB" sz="1000" b="0" i="0" u="none" strike="noStrike" baseline="0" dirty="0">
                <a:solidFill>
                  <a:srgbClr val="FFFFFF"/>
                </a:solidFill>
                <a:latin typeface="Times New Roman" panose="02020603050405020304" pitchFamily="18" charset="0"/>
              </a:rPr>
              <a:t>MSc Data Science City University of London</a:t>
            </a:r>
          </a:p>
          <a:p>
            <a:r>
              <a:rPr lang="en-GB" sz="1000" b="0" i="0" u="none" strike="noStrike" baseline="0" dirty="0">
                <a:solidFill>
                  <a:srgbClr val="FFFFFF"/>
                </a:solidFill>
                <a:latin typeface="Times New Roman" panose="02020603050405020304" pitchFamily="18" charset="0"/>
              </a:rPr>
              <a:t> London, United Kingdom </a:t>
            </a:r>
          </a:p>
          <a:p>
            <a:r>
              <a:rPr lang="en-GB" sz="1000" b="0" i="0" u="none" strike="noStrike" baseline="0" dirty="0">
                <a:solidFill>
                  <a:srgbClr val="FFFFFF"/>
                </a:solidFill>
                <a:latin typeface="Times New Roman" panose="02020603050405020304" pitchFamily="18" charset="0"/>
              </a:rPr>
              <a:t>Email : Vivek.Jayaprakash@city.ac.uk </a:t>
            </a:r>
            <a:endParaRPr lang="en-GB" sz="1000" dirty="0">
              <a:solidFill>
                <a:srgbClr val="FFFFFF"/>
              </a:solidFill>
              <a:latin typeface="Times New Roman" panose="02020603050405020304" pitchFamily="18" charset="0"/>
              <a:cs typeface="Times New Roman" panose="02020603050405020304" pitchFamily="18" charset="0"/>
            </a:endParaRPr>
          </a:p>
          <a:p>
            <a:endParaRPr lang="en-GB" sz="1000" dirty="0">
              <a:solidFill>
                <a:srgbClr val="FFFFFF"/>
              </a:solidFill>
            </a:endParaRPr>
          </a:p>
        </p:txBody>
      </p:sp>
    </p:spTree>
    <p:extLst>
      <p:ext uri="{BB962C8B-B14F-4D97-AF65-F5344CB8AC3E}">
        <p14:creationId xmlns:p14="http://schemas.microsoft.com/office/powerpoint/2010/main" val="2324319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73EDDF53-0851-48D4-A466-6FE0DCE91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46" name="Rectangle 45">
              <a:extLst>
                <a:ext uri="{FF2B5EF4-FFF2-40B4-BE49-F238E27FC236}">
                  <a16:creationId xmlns:a16="http://schemas.microsoft.com/office/drawing/2014/main" id="{D074D04C-85E8-4A3E-90D7-86A10AE04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097020A-86B6-43BD-A2AA-66AE72CA3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20C6C743-32FE-4E24-AA22-45D3B1C7C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E3F5525-7424-1CF0-56FE-E2EC248A4F79}"/>
              </a:ext>
            </a:extLst>
          </p:cNvPr>
          <p:cNvSpPr>
            <a:spLocks noGrp="1"/>
          </p:cNvSpPr>
          <p:nvPr>
            <p:ph type="title"/>
          </p:nvPr>
        </p:nvSpPr>
        <p:spPr>
          <a:xfrm>
            <a:off x="1371600" y="407695"/>
            <a:ext cx="9724030" cy="834251"/>
          </a:xfrm>
        </p:spPr>
        <p:txBody>
          <a:bodyPr anchor="ctr">
            <a:normAutofit/>
          </a:bodyPr>
          <a:lstStyle/>
          <a:p>
            <a:r>
              <a:rPr lang="en-GB" sz="2500" b="0" i="0" u="none" strike="noStrike" baseline="0">
                <a:solidFill>
                  <a:srgbClr val="FFFFFF"/>
                </a:solidFill>
                <a:latin typeface="Times New Roman" panose="02020603050405020304" pitchFamily="18" charset="0"/>
              </a:rPr>
              <a:t>VI. ANALYSE THE RESULTS QUANTITATIVELY AND QUALITATIVELY </a:t>
            </a:r>
            <a:endParaRPr lang="en-GB" sz="2500">
              <a:solidFill>
                <a:srgbClr val="FFFFFF"/>
              </a:solidFill>
            </a:endParaRPr>
          </a:p>
        </p:txBody>
      </p:sp>
      <p:pic>
        <p:nvPicPr>
          <p:cNvPr id="7" name="Picture 6" descr="Chart, line chart&#10;&#10;Description automatically generated">
            <a:extLst>
              <a:ext uri="{FF2B5EF4-FFF2-40B4-BE49-F238E27FC236}">
                <a16:creationId xmlns:a16="http://schemas.microsoft.com/office/drawing/2014/main" id="{4FB63D1F-1371-1FD1-343E-8F9D52EBE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3013" y="2199472"/>
            <a:ext cx="2761166" cy="2133001"/>
          </a:xfrm>
          <a:prstGeom prst="rect">
            <a:avLst/>
          </a:prstGeom>
        </p:spPr>
      </p:pic>
      <p:pic>
        <p:nvPicPr>
          <p:cNvPr id="10" name="Picture 9" descr="Chart, line chart&#10;&#10;Description automatically generated">
            <a:extLst>
              <a:ext uri="{FF2B5EF4-FFF2-40B4-BE49-F238E27FC236}">
                <a16:creationId xmlns:a16="http://schemas.microsoft.com/office/drawing/2014/main" id="{A5AA38A2-0871-0E1E-081B-79D334FC1B34}"/>
              </a:ext>
            </a:extLst>
          </p:cNvPr>
          <p:cNvPicPr>
            <a:picLocks noChangeAspect="1"/>
          </p:cNvPicPr>
          <p:nvPr/>
        </p:nvPicPr>
        <p:blipFill rotWithShape="1">
          <a:blip r:embed="rId3">
            <a:extLst>
              <a:ext uri="{28A0092B-C50C-407E-A947-70E740481C1C}">
                <a14:useLocalDpi xmlns:a14="http://schemas.microsoft.com/office/drawing/2010/main" val="0"/>
              </a:ext>
            </a:extLst>
          </a:blip>
          <a:srcRect r="2" b="7247"/>
          <a:stretch/>
        </p:blipFill>
        <p:spPr>
          <a:xfrm>
            <a:off x="867734" y="2199473"/>
            <a:ext cx="2957700" cy="2133001"/>
          </a:xfrm>
          <a:prstGeom prst="rect">
            <a:avLst/>
          </a:prstGeom>
        </p:spPr>
      </p:pic>
      <p:pic>
        <p:nvPicPr>
          <p:cNvPr id="5" name="Picture 4" descr="Chart, line chart&#10;&#10;Description automatically generated">
            <a:extLst>
              <a:ext uri="{FF2B5EF4-FFF2-40B4-BE49-F238E27FC236}">
                <a16:creationId xmlns:a16="http://schemas.microsoft.com/office/drawing/2014/main" id="{4D1765E1-944F-A89E-2C7A-9B4AE8D85A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3295" y="2200459"/>
            <a:ext cx="2892205" cy="2133001"/>
          </a:xfrm>
          <a:prstGeom prst="rect">
            <a:avLst/>
          </a:prstGeom>
        </p:spPr>
      </p:pic>
      <p:sp>
        <p:nvSpPr>
          <p:cNvPr id="3" name="Content Placeholder 2">
            <a:extLst>
              <a:ext uri="{FF2B5EF4-FFF2-40B4-BE49-F238E27FC236}">
                <a16:creationId xmlns:a16="http://schemas.microsoft.com/office/drawing/2014/main" id="{EDE2FB1A-5524-DD5B-D210-5E53F331E150}"/>
              </a:ext>
            </a:extLst>
          </p:cNvPr>
          <p:cNvSpPr>
            <a:spLocks noGrp="1"/>
          </p:cNvSpPr>
          <p:nvPr>
            <p:ph idx="1"/>
          </p:nvPr>
        </p:nvSpPr>
        <p:spPr>
          <a:xfrm>
            <a:off x="1371601" y="4786744"/>
            <a:ext cx="9448800" cy="1442631"/>
          </a:xfrm>
        </p:spPr>
        <p:txBody>
          <a:bodyPr>
            <a:normAutofit/>
          </a:bodyPr>
          <a:lstStyle/>
          <a:p>
            <a:r>
              <a:rPr lang="en-GB" sz="1000" b="0" i="0" u="none" strike="noStrike" baseline="0" dirty="0">
                <a:latin typeface="Times New Roman" panose="02020603050405020304" pitchFamily="18" charset="0"/>
              </a:rPr>
              <a:t>We know that increasing the epsilon values significantly make the algorithm greedy and makes the policy learn quicker by not so viable in the long run. </a:t>
            </a:r>
          </a:p>
          <a:p>
            <a:r>
              <a:rPr lang="en-GB" sz="1000" b="0" i="0" u="none" strike="noStrike" baseline="0" dirty="0">
                <a:latin typeface="Sylfaen" panose="010A0502050306030303" pitchFamily="18" charset="0"/>
              </a:rPr>
              <a:t>The higher amount of alpha signifies the learning can be occur at a faster phase </a:t>
            </a:r>
          </a:p>
          <a:p>
            <a:r>
              <a:rPr lang="en-GB" sz="1000" b="0" i="0" u="none" strike="noStrike" baseline="0" dirty="0">
                <a:latin typeface="Sylfaen" panose="010A0502050306030303" pitchFamily="18" charset="0"/>
              </a:rPr>
              <a:t>Setting the gamma to lower amount will make the reward to stand out continuing to the current rewards and gamma value higher will consider the rewards to be significantly good in the lingered term considering the strive to operating a higher amount of reward in the longer run.</a:t>
            </a:r>
            <a:endParaRPr lang="en-GB" sz="1000" b="0" i="0" u="none" strike="noStrike" baseline="0" dirty="0">
              <a:latin typeface="Times New Roman" panose="02020603050405020304" pitchFamily="18" charset="0"/>
            </a:endParaRPr>
          </a:p>
          <a:p>
            <a:r>
              <a:rPr lang="en-GB" sz="1000" b="0" i="0" u="none" strike="noStrike" baseline="0" dirty="0">
                <a:latin typeface="Times New Roman" panose="02020603050405020304" pitchFamily="18" charset="0"/>
              </a:rPr>
              <a:t>Based on figure 6, 7 and 8 we can clearly understand that our experiment follows the literature. Increase in epsilon reduces the steps taken to reach the goal while the ga</a:t>
            </a:r>
            <a:r>
              <a:rPr lang="en-GB" sz="1000" b="0" i="0" u="none" strike="noStrike" baseline="0" dirty="0">
                <a:latin typeface="Sylfaen" panose="010A0502050306030303" pitchFamily="18" charset="0"/>
              </a:rPr>
              <a:t>mma value increase is significantly good rewards. The alpha phenomenon need to be noted that the lowers and higher value of alpha converges later while alpha = 0.5 converges earlier which suggests better scenario. </a:t>
            </a:r>
            <a:endParaRPr lang="en-GB" sz="1000" dirty="0"/>
          </a:p>
        </p:txBody>
      </p:sp>
    </p:spTree>
    <p:extLst>
      <p:ext uri="{BB962C8B-B14F-4D97-AF65-F5344CB8AC3E}">
        <p14:creationId xmlns:p14="http://schemas.microsoft.com/office/powerpoint/2010/main" val="3932012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857C-25F9-D51B-1DF8-FB82C207695E}"/>
              </a:ext>
            </a:extLst>
          </p:cNvPr>
          <p:cNvSpPr>
            <a:spLocks noGrp="1"/>
          </p:cNvSpPr>
          <p:nvPr>
            <p:ph type="title"/>
          </p:nvPr>
        </p:nvSpPr>
        <p:spPr>
          <a:xfrm>
            <a:off x="1653363" y="365760"/>
            <a:ext cx="9367203" cy="1188720"/>
          </a:xfrm>
        </p:spPr>
        <p:txBody>
          <a:bodyPr>
            <a:normAutofit/>
          </a:bodyPr>
          <a:lstStyle/>
          <a:p>
            <a:r>
              <a:rPr lang="en-GB"/>
              <a:t>Deep Q learning</a:t>
            </a:r>
            <a:endParaRPr lang="en-GB" dirty="0"/>
          </a:p>
        </p:txBody>
      </p:sp>
      <p:sp>
        <p:nvSpPr>
          <p:cNvPr id="27" name="Freeform: Shape 16">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5">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8">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0">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D1EBECF-0E2E-8B37-D697-B9274457013F}"/>
              </a:ext>
            </a:extLst>
          </p:cNvPr>
          <p:cNvSpPr>
            <a:spLocks noGrp="1"/>
          </p:cNvSpPr>
          <p:nvPr>
            <p:ph idx="1"/>
          </p:nvPr>
        </p:nvSpPr>
        <p:spPr>
          <a:xfrm>
            <a:off x="1653363" y="2176272"/>
            <a:ext cx="9367204" cy="4041648"/>
          </a:xfrm>
        </p:spPr>
        <p:txBody>
          <a:bodyPr anchor="t">
            <a:normAutofit/>
          </a:bodyPr>
          <a:lstStyle/>
          <a:p>
            <a:r>
              <a:rPr lang="en-GB" sz="1700" b="0" i="0" u="none" strike="noStrike" baseline="0" dirty="0">
                <a:latin typeface="Times New Roman" panose="02020603050405020304" pitchFamily="18" charset="0"/>
              </a:rPr>
              <a:t>(</a:t>
            </a:r>
            <a:r>
              <a:rPr lang="en-GB" sz="1700" b="0" i="0" u="none" strike="noStrike" baseline="0" dirty="0" err="1">
                <a:latin typeface="Times New Roman" panose="02020603050405020304" pitchFamily="18" charset="0"/>
              </a:rPr>
              <a:t>i</a:t>
            </a:r>
            <a:r>
              <a:rPr lang="en-GB" sz="1700" b="0" i="0" u="none" strike="noStrike" baseline="0" dirty="0">
                <a:latin typeface="Times New Roman" panose="02020603050405020304" pitchFamily="18" charset="0"/>
              </a:rPr>
              <a:t>)DQN : In simpler words DQN replaces the Q table with a neural network. Instead of mapping a state action pair to a q-value a neural maps is put to action and q value pairs It uses 2 neural networks which have same architecture and different weights. With every N steps the writing form the main network are copied to the target area. </a:t>
            </a:r>
          </a:p>
          <a:p>
            <a:r>
              <a:rPr lang="en-GB" sz="1700" b="0" i="0" u="none" strike="noStrike" baseline="0" dirty="0">
                <a:latin typeface="Times New Roman" panose="02020603050405020304" pitchFamily="18" charset="0"/>
              </a:rPr>
              <a:t>GYM environment is put to use in this scenario and use pf the cartpole game is made to implement the model </a:t>
            </a:r>
          </a:p>
          <a:p>
            <a:r>
              <a:rPr lang="en-GB" sz="1700" b="0" i="0" u="none" strike="noStrike" baseline="0" dirty="0">
                <a:latin typeface="Times New Roman" panose="02020603050405020304" pitchFamily="18" charset="0"/>
              </a:rPr>
              <a:t>Considering the said both networks is done it thereby leads to a more stable learning processes and learns the algorithm effectively. </a:t>
            </a:r>
          </a:p>
          <a:p>
            <a:r>
              <a:rPr lang="en-GB" sz="1700" b="0" i="0" u="none" strike="noStrike" baseline="0" dirty="0">
                <a:latin typeface="Times New Roman" panose="02020603050405020304" pitchFamily="18" charset="0"/>
              </a:rPr>
              <a:t>The main network wrights replace the target network weights every 100 steps. </a:t>
            </a:r>
            <a:endParaRPr lang="en-GB" sz="1700" dirty="0">
              <a:latin typeface="Times New Roman" panose="02020603050405020304" pitchFamily="18" charset="0"/>
            </a:endParaRPr>
          </a:p>
          <a:p>
            <a:r>
              <a:rPr lang="en-GB" sz="1700" b="0" i="0" u="none" strike="noStrike" baseline="0" dirty="0">
                <a:latin typeface="Times New Roman" panose="02020603050405020304" pitchFamily="18" charset="0"/>
              </a:rPr>
              <a:t>In this scenario we are using the Cartpole problem and implement DQN </a:t>
            </a:r>
          </a:p>
          <a:p>
            <a:r>
              <a:rPr lang="en-GB" sz="1700" b="0" i="0" u="none" strike="noStrike" baseline="0" dirty="0">
                <a:latin typeface="Times New Roman" panose="02020603050405020304" pitchFamily="18" charset="0"/>
              </a:rPr>
              <a:t>We are combing three different paper to do the same cart pole experiment in which each have chosen to do DQN, DDQN and Duelling separately and have chosen the same type of approach by various factors and we shall experiment with the same [3], [100, [11] </a:t>
            </a:r>
            <a:endParaRPr lang="en-GB" sz="1700" dirty="0"/>
          </a:p>
        </p:txBody>
      </p:sp>
    </p:spTree>
    <p:extLst>
      <p:ext uri="{BB962C8B-B14F-4D97-AF65-F5344CB8AC3E}">
        <p14:creationId xmlns:p14="http://schemas.microsoft.com/office/powerpoint/2010/main" val="823197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F0DCEAE-88D6-E505-F63C-4C27FE8C2518}"/>
              </a:ext>
            </a:extLst>
          </p:cNvPr>
          <p:cNvSpPr>
            <a:spLocks noGrp="1"/>
          </p:cNvSpPr>
          <p:nvPr>
            <p:ph type="title"/>
          </p:nvPr>
        </p:nvSpPr>
        <p:spPr>
          <a:xfrm>
            <a:off x="1146879" y="998002"/>
            <a:ext cx="3182940" cy="1471959"/>
          </a:xfrm>
        </p:spPr>
        <p:txBody>
          <a:bodyPr>
            <a:normAutofit/>
          </a:bodyPr>
          <a:lstStyle/>
          <a:p>
            <a:r>
              <a:rPr lang="en-GB" sz="3600">
                <a:solidFill>
                  <a:srgbClr val="FFFFFF"/>
                </a:solidFill>
              </a:rPr>
              <a:t>DQN Model </a:t>
            </a:r>
          </a:p>
        </p:txBody>
      </p:sp>
      <p:sp>
        <p:nvSpPr>
          <p:cNvPr id="14" name="Content Placeholder 13">
            <a:extLst>
              <a:ext uri="{FF2B5EF4-FFF2-40B4-BE49-F238E27FC236}">
                <a16:creationId xmlns:a16="http://schemas.microsoft.com/office/drawing/2014/main" id="{2EE3271A-EB70-D784-E901-F2A07F71F7FD}"/>
              </a:ext>
            </a:extLst>
          </p:cNvPr>
          <p:cNvSpPr>
            <a:spLocks noGrp="1"/>
          </p:cNvSpPr>
          <p:nvPr>
            <p:ph idx="1"/>
          </p:nvPr>
        </p:nvSpPr>
        <p:spPr>
          <a:xfrm>
            <a:off x="1139635" y="2546161"/>
            <a:ext cx="3200451" cy="2985929"/>
          </a:xfrm>
        </p:spPr>
        <p:txBody>
          <a:bodyPr anchor="t">
            <a:normAutofit/>
          </a:bodyPr>
          <a:lstStyle/>
          <a:p>
            <a:r>
              <a:rPr lang="en-GB" sz="1700" dirty="0">
                <a:solidFill>
                  <a:srgbClr val="FEFFFF"/>
                </a:solidFill>
              </a:rPr>
              <a:t>BATCH_SIZE = 32</a:t>
            </a:r>
          </a:p>
          <a:p>
            <a:r>
              <a:rPr lang="en-GB" sz="1700" dirty="0">
                <a:solidFill>
                  <a:srgbClr val="FEFFFF"/>
                </a:solidFill>
              </a:rPr>
              <a:t>LR = 0.01  # learning rate</a:t>
            </a:r>
          </a:p>
          <a:p>
            <a:r>
              <a:rPr lang="en-GB" sz="1700" dirty="0">
                <a:solidFill>
                  <a:srgbClr val="FEFFFF"/>
                </a:solidFill>
              </a:rPr>
              <a:t>EPSILON = 0.9  # greedy policy</a:t>
            </a:r>
          </a:p>
          <a:p>
            <a:r>
              <a:rPr lang="en-GB" sz="1700" dirty="0">
                <a:solidFill>
                  <a:srgbClr val="FEFFFF"/>
                </a:solidFill>
              </a:rPr>
              <a:t>GAMMA = 0.9  # reward discount</a:t>
            </a:r>
          </a:p>
          <a:p>
            <a:r>
              <a:rPr lang="en-GB" sz="1700" dirty="0">
                <a:solidFill>
                  <a:srgbClr val="FEFFFF"/>
                </a:solidFill>
              </a:rPr>
              <a:t>TARGET_REPLACE_ITER = 100  # target update frequency</a:t>
            </a:r>
          </a:p>
          <a:p>
            <a:r>
              <a:rPr lang="en-GB" sz="1700" dirty="0">
                <a:solidFill>
                  <a:srgbClr val="FEFFFF"/>
                </a:solidFill>
              </a:rPr>
              <a:t>MEMORY_CAPACITY = 2000</a:t>
            </a:r>
            <a:endParaRPr lang="en-US" sz="1700" dirty="0">
              <a:solidFill>
                <a:srgbClr val="FEFFFF"/>
              </a:solidFill>
            </a:endParaRPr>
          </a:p>
        </p:txBody>
      </p:sp>
      <p:pic>
        <p:nvPicPr>
          <p:cNvPr id="10" name="Screen Recording 9" descr="Chart&#10;&#10;Description automatically generated with medium confidence">
            <a:hlinkClick r:id="" action="ppaction://media"/>
            <a:extLst>
              <a:ext uri="{FF2B5EF4-FFF2-40B4-BE49-F238E27FC236}">
                <a16:creationId xmlns:a16="http://schemas.microsoft.com/office/drawing/2014/main" id="{638A99F7-97AB-1ACD-506E-3528D614980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98268" y="1446523"/>
            <a:ext cx="6539075" cy="3645533"/>
          </a:xfrm>
          <a:prstGeom prst="rect">
            <a:avLst/>
          </a:prstGeom>
        </p:spPr>
      </p:pic>
    </p:spTree>
    <p:extLst>
      <p:ext uri="{BB962C8B-B14F-4D97-AF65-F5344CB8AC3E}">
        <p14:creationId xmlns:p14="http://schemas.microsoft.com/office/powerpoint/2010/main" val="2340201271"/>
      </p:ext>
    </p:extLst>
  </p:cSld>
  <p:clrMapOvr>
    <a:masterClrMapping/>
  </p:clrMapOvr>
  <mc:AlternateContent xmlns:mc="http://schemas.openxmlformats.org/markup-compatibility/2006">
    <mc:Choice xmlns:p14="http://schemas.microsoft.com/office/powerpoint/2010/main" Requires="p14">
      <p:transition spd="slow" p14:dur="2000" advTm="3447"/>
    </mc:Choice>
    <mc:Fallback>
      <p:transition spd="slow" advTm="3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8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59">
            <a:extLst>
              <a:ext uri="{FF2B5EF4-FFF2-40B4-BE49-F238E27FC236}">
                <a16:creationId xmlns:a16="http://schemas.microsoft.com/office/drawing/2014/main" id="{D4993743-B10A-433C-9996-3035D2C3A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45">
            <a:extLst>
              <a:ext uri="{FF2B5EF4-FFF2-40B4-BE49-F238E27FC236}">
                <a16:creationId xmlns:a16="http://schemas.microsoft.com/office/drawing/2014/main" id="{BB3B8946-A0AA-42D4-8A24-639DC6E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46">
            <a:extLst>
              <a:ext uri="{FF2B5EF4-FFF2-40B4-BE49-F238E27FC236}">
                <a16:creationId xmlns:a16="http://schemas.microsoft.com/office/drawing/2014/main" id="{AB1038E6-06EF-4DCB-B52E-D3825C50F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47">
            <a:extLst>
              <a:ext uri="{FF2B5EF4-FFF2-40B4-BE49-F238E27FC236}">
                <a16:creationId xmlns:a16="http://schemas.microsoft.com/office/drawing/2014/main" id="{5C7EF35C-8B7D-4026-8F09-8B2B2250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8538"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Rectangle 69">
            <a:extLst>
              <a:ext uri="{FF2B5EF4-FFF2-40B4-BE49-F238E27FC236}">
                <a16:creationId xmlns:a16="http://schemas.microsoft.com/office/drawing/2014/main" id="{14280C55-570C-4284-9850-B2BA33DB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7033095"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0582A48-919A-1D02-0C1D-AD9CBA6ED7A5}"/>
              </a:ext>
            </a:extLst>
          </p:cNvPr>
          <p:cNvSpPr>
            <a:spLocks noGrp="1"/>
          </p:cNvSpPr>
          <p:nvPr>
            <p:ph type="title"/>
          </p:nvPr>
        </p:nvSpPr>
        <p:spPr>
          <a:xfrm>
            <a:off x="964760" y="804328"/>
            <a:ext cx="6091312" cy="1205821"/>
          </a:xfrm>
        </p:spPr>
        <p:txBody>
          <a:bodyPr>
            <a:normAutofit/>
          </a:bodyPr>
          <a:lstStyle/>
          <a:p>
            <a:r>
              <a:rPr lang="en-GB" sz="4000">
                <a:solidFill>
                  <a:srgbClr val="FEFFFF"/>
                </a:solidFill>
              </a:rPr>
              <a:t>DDQN VS DUELLING</a:t>
            </a:r>
          </a:p>
        </p:txBody>
      </p:sp>
      <p:sp>
        <p:nvSpPr>
          <p:cNvPr id="3" name="Content Placeholder 2">
            <a:extLst>
              <a:ext uri="{FF2B5EF4-FFF2-40B4-BE49-F238E27FC236}">
                <a16:creationId xmlns:a16="http://schemas.microsoft.com/office/drawing/2014/main" id="{165ADB2C-FC0E-AC77-AC22-E919DA5808DB}"/>
              </a:ext>
            </a:extLst>
          </p:cNvPr>
          <p:cNvSpPr>
            <a:spLocks noGrp="1"/>
          </p:cNvSpPr>
          <p:nvPr>
            <p:ph idx="1"/>
          </p:nvPr>
        </p:nvSpPr>
        <p:spPr>
          <a:xfrm>
            <a:off x="1282189" y="2494450"/>
            <a:ext cx="5773883" cy="3563159"/>
          </a:xfrm>
        </p:spPr>
        <p:txBody>
          <a:bodyPr>
            <a:normAutofit/>
          </a:bodyPr>
          <a:lstStyle/>
          <a:p>
            <a:r>
              <a:rPr lang="en-GB" sz="1300" b="0" i="0" u="none" strike="noStrike" baseline="0" dirty="0">
                <a:latin typeface="Times New Roman" panose="02020603050405020304" pitchFamily="18" charset="0"/>
                <a:cs typeface="Times New Roman" panose="02020603050405020304" pitchFamily="18" charset="0"/>
              </a:rPr>
              <a:t>(ii)Double DQN: It utilises two identical neural networks models in which the first one learns during the process of the experience reply which is just a mere copy of the final episode in the initial model. The q value generated is the actual model. The q values is therefore computed with the second model Each neuron in the output will increase and increase till the difference between each output values is high. </a:t>
            </a:r>
          </a:p>
          <a:p>
            <a:r>
              <a:rPr lang="en-GB" sz="1300" b="0" i="0" u="none" strike="noStrike" baseline="0" dirty="0">
                <a:latin typeface="Times New Roman" panose="02020603050405020304" pitchFamily="18" charset="0"/>
                <a:cs typeface="Times New Roman" panose="02020603050405020304" pitchFamily="18" charset="0"/>
              </a:rPr>
              <a:t>Using the second model which is the copy of the main model of the last episode since the value different of the second model is lower than the main model we use the second model to attain q value therefore the process continues.| </a:t>
            </a:r>
          </a:p>
          <a:p>
            <a:r>
              <a:rPr lang="en-GB" sz="1300" b="0" i="0" u="none" strike="noStrike" baseline="0" dirty="0">
                <a:latin typeface="Times New Roman" panose="02020603050405020304" pitchFamily="18" charset="0"/>
                <a:cs typeface="Times New Roman" panose="02020603050405020304" pitchFamily="18" charset="0"/>
              </a:rPr>
              <a:t>(iii) Duelling DQN -The structure in the model is the difference between the Duelling and DDQN. </a:t>
            </a:r>
          </a:p>
          <a:p>
            <a:r>
              <a:rPr lang="en-GB" sz="1300" b="0" i="0" dirty="0">
                <a:effectLst/>
                <a:latin typeface="Times New Roman" panose="02020603050405020304" pitchFamily="18" charset="0"/>
                <a:cs typeface="Times New Roman" panose="02020603050405020304" pitchFamily="18" charset="0"/>
              </a:rPr>
              <a:t>Duelling DQN uses a specialized </a:t>
            </a:r>
            <a:r>
              <a:rPr lang="en-GB" sz="1300" b="0" i="1" dirty="0">
                <a:effectLst/>
                <a:latin typeface="Times New Roman" panose="02020603050405020304" pitchFamily="18" charset="0"/>
                <a:cs typeface="Times New Roman" panose="02020603050405020304" pitchFamily="18" charset="0"/>
              </a:rPr>
              <a:t>Duelling Q Head</a:t>
            </a:r>
            <a:r>
              <a:rPr lang="en-GB" sz="1300" b="0" i="0" dirty="0">
                <a:effectLst/>
                <a:latin typeface="Times New Roman" panose="02020603050405020304" pitchFamily="18" charset="0"/>
                <a:cs typeface="Times New Roman" panose="02020603050405020304" pitchFamily="18" charset="0"/>
              </a:rPr>
              <a:t> in order to separate </a:t>
            </a:r>
            <a:r>
              <a:rPr lang="en-GB" sz="1300" dirty="0">
                <a:latin typeface="Times New Roman" panose="02020603050405020304" pitchFamily="18" charset="0"/>
                <a:cs typeface="Times New Roman" panose="02020603050405020304" pitchFamily="18" charset="0"/>
              </a:rPr>
              <a:t>q </a:t>
            </a:r>
            <a:r>
              <a:rPr lang="en-GB" sz="1300" b="0" i="0" dirty="0">
                <a:effectLst/>
                <a:latin typeface="Times New Roman" panose="02020603050405020304" pitchFamily="18" charset="0"/>
                <a:cs typeface="Times New Roman" panose="02020603050405020304" pitchFamily="18" charset="0"/>
              </a:rPr>
              <a:t>to  a </a:t>
            </a:r>
            <a:r>
              <a:rPr lang="en-GB" sz="1300" b="0" i="0" dirty="0" err="1">
                <a:effectLst/>
                <a:latin typeface="Times New Roman" panose="02020603050405020304" pitchFamily="18" charset="0"/>
                <a:cs typeface="Times New Roman" panose="02020603050405020304" pitchFamily="18" charset="0"/>
              </a:rPr>
              <a:t>A</a:t>
            </a:r>
            <a:r>
              <a:rPr lang="en-GB" sz="1300" b="0" i="0" dirty="0">
                <a:effectLst/>
                <a:latin typeface="Times New Roman" panose="02020603050405020304" pitchFamily="18" charset="0"/>
                <a:cs typeface="Times New Roman" panose="02020603050405020304" pitchFamily="18" charset="0"/>
              </a:rPr>
              <a:t> (advantage) stream and a V (value) stream Adding this type of structure to the network head allows the network to better differentiate actions from one another, and significantly improves the learning.</a:t>
            </a:r>
          </a:p>
          <a:p>
            <a:r>
              <a:rPr lang="en-GB" sz="1300" b="0" i="0" u="none" strike="noStrike" baseline="0" dirty="0">
                <a:latin typeface="Times New Roman" panose="02020603050405020304" pitchFamily="18" charset="0"/>
                <a:cs typeface="Times New Roman" panose="02020603050405020304" pitchFamily="18" charset="0"/>
              </a:rPr>
              <a:t>The formula is Q(</a:t>
            </a:r>
            <a:r>
              <a:rPr lang="en-GB" sz="1300" b="0" i="0" u="none" strike="noStrike" baseline="0" dirty="0" err="1">
                <a:latin typeface="Times New Roman" panose="02020603050405020304" pitchFamily="18" charset="0"/>
                <a:cs typeface="Times New Roman" panose="02020603050405020304" pitchFamily="18" charset="0"/>
              </a:rPr>
              <a:t>s,a</a:t>
            </a:r>
            <a:r>
              <a:rPr lang="en-GB" sz="1300" b="0" i="0" u="none" strike="noStrike" baseline="0" dirty="0">
                <a:latin typeface="Times New Roman" panose="02020603050405020304" pitchFamily="18" charset="0"/>
                <a:cs typeface="Times New Roman" panose="02020603050405020304" pitchFamily="18" charset="0"/>
              </a:rPr>
              <a:t>) = V(s) + A(</a:t>
            </a:r>
            <a:r>
              <a:rPr lang="en-GB" sz="1300" b="0" i="0" u="none" strike="noStrike" baseline="0" dirty="0" err="1">
                <a:latin typeface="Times New Roman" panose="02020603050405020304" pitchFamily="18" charset="0"/>
                <a:cs typeface="Times New Roman" panose="02020603050405020304" pitchFamily="18" charset="0"/>
              </a:rPr>
              <a:t>S.a</a:t>
            </a:r>
            <a:r>
              <a:rPr lang="en-GB" sz="1300" b="0" i="0" u="none" strike="noStrike" baseline="0" dirty="0">
                <a:latin typeface="Times New Roman" panose="02020603050405020304" pitchFamily="18" charset="0"/>
                <a:cs typeface="Times New Roman" panose="02020603050405020304" pitchFamily="18" charset="0"/>
              </a:rPr>
              <a:t>) </a:t>
            </a:r>
          </a:p>
          <a:p>
            <a:pPr marL="0" indent="0">
              <a:buNone/>
            </a:pPr>
            <a:endParaRPr lang="en-GB" sz="1300" b="0" i="0" u="none" strike="noStrike" baseline="0" dirty="0">
              <a:latin typeface="Times New Roman" panose="02020603050405020304" pitchFamily="18" charset="0"/>
              <a:cs typeface="Times New Roman" panose="02020603050405020304" pitchFamily="18" charset="0"/>
            </a:endParaRPr>
          </a:p>
        </p:txBody>
      </p:sp>
      <p:pic>
        <p:nvPicPr>
          <p:cNvPr id="5" name="Picture 4" descr="A picture containing diagram&#10;&#10;Description automatically generated">
            <a:extLst>
              <a:ext uri="{FF2B5EF4-FFF2-40B4-BE49-F238E27FC236}">
                <a16:creationId xmlns:a16="http://schemas.microsoft.com/office/drawing/2014/main" id="{48B52628-9B88-90EB-1874-62A3B7D8B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6388" y="4493094"/>
            <a:ext cx="3343407" cy="1320646"/>
          </a:xfrm>
          <a:prstGeom prst="rect">
            <a:avLst/>
          </a:prstGeom>
        </p:spPr>
      </p:pic>
      <p:pic>
        <p:nvPicPr>
          <p:cNvPr id="7" name="Picture 6" descr="Diagram&#10;&#10;Description automatically generated">
            <a:extLst>
              <a:ext uri="{FF2B5EF4-FFF2-40B4-BE49-F238E27FC236}">
                <a16:creationId xmlns:a16="http://schemas.microsoft.com/office/drawing/2014/main" id="{917910B4-55AD-180D-C12F-78E48679B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8145" y="691365"/>
            <a:ext cx="2910258" cy="2757470"/>
          </a:xfrm>
          <a:prstGeom prst="rect">
            <a:avLst/>
          </a:prstGeom>
        </p:spPr>
      </p:pic>
    </p:spTree>
    <p:extLst>
      <p:ext uri="{BB962C8B-B14F-4D97-AF65-F5344CB8AC3E}">
        <p14:creationId xmlns:p14="http://schemas.microsoft.com/office/powerpoint/2010/main" val="568115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DB61C582-23D5-4C48-B31B-11B91396D6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B90DEB-00A3-A16E-E197-27496C363269}"/>
              </a:ext>
            </a:extLst>
          </p:cNvPr>
          <p:cNvSpPr>
            <a:spLocks noGrp="1"/>
          </p:cNvSpPr>
          <p:nvPr>
            <p:ph type="title"/>
          </p:nvPr>
        </p:nvSpPr>
        <p:spPr>
          <a:xfrm>
            <a:off x="1150285" y="502021"/>
            <a:ext cx="4945715" cy="1667997"/>
          </a:xfrm>
        </p:spPr>
        <p:txBody>
          <a:bodyPr anchor="b">
            <a:normAutofit/>
          </a:bodyPr>
          <a:lstStyle/>
          <a:p>
            <a:r>
              <a:rPr lang="en-GB" sz="3700"/>
              <a:t>Analysing the results qualitative vs quantitively</a:t>
            </a:r>
          </a:p>
        </p:txBody>
      </p:sp>
      <p:sp>
        <p:nvSpPr>
          <p:cNvPr id="3" name="Content Placeholder 2">
            <a:extLst>
              <a:ext uri="{FF2B5EF4-FFF2-40B4-BE49-F238E27FC236}">
                <a16:creationId xmlns:a16="http://schemas.microsoft.com/office/drawing/2014/main" id="{93E8687B-6C8B-7F8B-03DD-D8871A3DD03A}"/>
              </a:ext>
            </a:extLst>
          </p:cNvPr>
          <p:cNvSpPr>
            <a:spLocks noGrp="1"/>
          </p:cNvSpPr>
          <p:nvPr>
            <p:ph idx="1"/>
          </p:nvPr>
        </p:nvSpPr>
        <p:spPr>
          <a:xfrm>
            <a:off x="1150286" y="2399857"/>
            <a:ext cx="4945715" cy="3455033"/>
          </a:xfrm>
        </p:spPr>
        <p:txBody>
          <a:bodyPr anchor="t">
            <a:normAutofit/>
          </a:bodyPr>
          <a:lstStyle/>
          <a:p>
            <a:r>
              <a:rPr lang="en-GB" sz="1100" b="0" i="0" u="none" strike="noStrike" baseline="0">
                <a:latin typeface="Times New Roman" panose="02020603050405020304" pitchFamily="18" charset="0"/>
              </a:rPr>
              <a:t>Figure 12 explains The DDQN reward form a exponential path to reach the ward of 138 after the set of episodes run </a:t>
            </a:r>
          </a:p>
          <a:p>
            <a:r>
              <a:rPr lang="en-GB" sz="1100" b="0" i="0" u="none" strike="noStrike" baseline="0">
                <a:latin typeface="Times New Roman" panose="02020603050405020304" pitchFamily="18" charset="0"/>
              </a:rPr>
              <a:t>The peak in the data set at 80 explained with the figure below </a:t>
            </a:r>
          </a:p>
          <a:p>
            <a:r>
              <a:rPr lang="en-GB" sz="1100" b="0" i="0" u="none" strike="noStrike" baseline="0">
                <a:latin typeface="Times New Roman" panose="02020603050405020304" pitchFamily="18" charset="0"/>
              </a:rPr>
              <a:t>Figure 13 explain The loss is very heavily around the 80 therefor for the loss in reward at the end of episode 12000 loss is very heavily minimalized </a:t>
            </a:r>
          </a:p>
          <a:p>
            <a:r>
              <a:rPr lang="en-GB" sz="1100" b="0" i="0" u="none" strike="noStrike" baseline="0">
                <a:latin typeface="Times New Roman" panose="02020603050405020304" pitchFamily="18" charset="0"/>
              </a:rPr>
              <a:t>Figure 14 explains The Duelling reward form a exponential path to reach the ward of 160 after the set of episodes run </a:t>
            </a:r>
          </a:p>
          <a:p>
            <a:r>
              <a:rPr lang="en-GB" sz="1100" b="0" i="0" u="none" strike="noStrike" baseline="0">
                <a:latin typeface="Times New Roman" panose="02020603050405020304" pitchFamily="18" charset="0"/>
              </a:rPr>
              <a:t>The peak in the data set at 80 is similar to the DDQN but it continues till the almost very end. It is explain with the figure below </a:t>
            </a:r>
          </a:p>
          <a:p>
            <a:r>
              <a:rPr lang="en-GB" sz="1100" b="0" i="0" u="none" strike="noStrike" baseline="0">
                <a:latin typeface="Times New Roman" panose="02020603050405020304" pitchFamily="18" charset="0"/>
              </a:rPr>
              <a:t>Figure 13 explain The loss is very heavily around the 80 but significantly continues till the end but the end of episode 12000 loss is very heavily minimalized </a:t>
            </a:r>
          </a:p>
          <a:p>
            <a:r>
              <a:rPr lang="en-GB" sz="1100" b="0" i="0" u="none" strike="noStrike" baseline="0">
                <a:latin typeface="Times New Roman" panose="02020603050405020304" pitchFamily="18" charset="0"/>
              </a:rPr>
              <a:t>Therefore from the above performed experiments we can conclude that the duelling performs better than DQN and DDQN. </a:t>
            </a:r>
            <a:endParaRPr lang="en-GB" sz="1100"/>
          </a:p>
        </p:txBody>
      </p:sp>
      <p:pic>
        <p:nvPicPr>
          <p:cNvPr id="5" name="Picture 4" descr="Chart, histogram&#10;&#10;Description automatically generated">
            <a:extLst>
              <a:ext uri="{FF2B5EF4-FFF2-40B4-BE49-F238E27FC236}">
                <a16:creationId xmlns:a16="http://schemas.microsoft.com/office/drawing/2014/main" id="{B06E5429-9837-4672-EDBC-9C8956638ED3}"/>
              </a:ext>
            </a:extLst>
          </p:cNvPr>
          <p:cNvPicPr>
            <a:picLocks noChangeAspect="1"/>
          </p:cNvPicPr>
          <p:nvPr/>
        </p:nvPicPr>
        <p:blipFill rotWithShape="1">
          <a:blip r:embed="rId2">
            <a:extLst>
              <a:ext uri="{28A0092B-C50C-407E-A947-70E740481C1C}">
                <a14:useLocalDpi xmlns:a14="http://schemas.microsoft.com/office/drawing/2010/main" val="0"/>
              </a:ext>
            </a:extLst>
          </a:blip>
          <a:srcRect l="8674" r="7" b="7"/>
          <a:stretch/>
        </p:blipFill>
        <p:spPr>
          <a:xfrm>
            <a:off x="6609490" y="1016568"/>
            <a:ext cx="2107634" cy="2053975"/>
          </a:xfrm>
          <a:prstGeom prst="rect">
            <a:avLst/>
          </a:prstGeom>
        </p:spPr>
      </p:pic>
      <p:pic>
        <p:nvPicPr>
          <p:cNvPr id="7" name="Picture 6" descr="Chart&#10;&#10;Description automatically generated">
            <a:extLst>
              <a:ext uri="{FF2B5EF4-FFF2-40B4-BE49-F238E27FC236}">
                <a16:creationId xmlns:a16="http://schemas.microsoft.com/office/drawing/2014/main" id="{4103A23A-3847-10A3-7586-262C828B699B}"/>
              </a:ext>
            </a:extLst>
          </p:cNvPr>
          <p:cNvPicPr>
            <a:picLocks noChangeAspect="1"/>
          </p:cNvPicPr>
          <p:nvPr/>
        </p:nvPicPr>
        <p:blipFill rotWithShape="1">
          <a:blip r:embed="rId3">
            <a:extLst>
              <a:ext uri="{28A0092B-C50C-407E-A947-70E740481C1C}">
                <a14:useLocalDpi xmlns:a14="http://schemas.microsoft.com/office/drawing/2010/main" val="0"/>
              </a:ext>
            </a:extLst>
          </a:blip>
          <a:srcRect l="9686" r="3351" b="1"/>
          <a:stretch/>
        </p:blipFill>
        <p:spPr>
          <a:xfrm>
            <a:off x="9064706" y="1016568"/>
            <a:ext cx="2107634" cy="2053975"/>
          </a:xfrm>
          <a:prstGeom prst="rect">
            <a:avLst/>
          </a:prstGeom>
        </p:spPr>
      </p:pic>
      <p:pic>
        <p:nvPicPr>
          <p:cNvPr id="20" name="Picture 19" descr="Chart, histogram&#10;&#10;Description automatically generated">
            <a:extLst>
              <a:ext uri="{FF2B5EF4-FFF2-40B4-BE49-F238E27FC236}">
                <a16:creationId xmlns:a16="http://schemas.microsoft.com/office/drawing/2014/main" id="{EC3AF396-CACF-B24B-F5A9-EEB502337A38}"/>
              </a:ext>
            </a:extLst>
          </p:cNvPr>
          <p:cNvPicPr>
            <a:picLocks noChangeAspect="1"/>
          </p:cNvPicPr>
          <p:nvPr/>
        </p:nvPicPr>
        <p:blipFill rotWithShape="1">
          <a:blip r:embed="rId4">
            <a:extLst>
              <a:ext uri="{28A0092B-C50C-407E-A947-70E740481C1C}">
                <a14:useLocalDpi xmlns:a14="http://schemas.microsoft.com/office/drawing/2010/main" val="0"/>
              </a:ext>
            </a:extLst>
          </a:blip>
          <a:srcRect l="8513" r="1185" b="-3"/>
          <a:stretch/>
        </p:blipFill>
        <p:spPr>
          <a:xfrm>
            <a:off x="6609490" y="3409858"/>
            <a:ext cx="2107634" cy="2053975"/>
          </a:xfrm>
          <a:prstGeom prst="rect">
            <a:avLst/>
          </a:prstGeom>
        </p:spPr>
      </p:pic>
      <p:pic>
        <p:nvPicPr>
          <p:cNvPr id="11" name="Picture 10" descr="Chart, histogram&#10;&#10;Description automatically generated">
            <a:extLst>
              <a:ext uri="{FF2B5EF4-FFF2-40B4-BE49-F238E27FC236}">
                <a16:creationId xmlns:a16="http://schemas.microsoft.com/office/drawing/2014/main" id="{4B38B93C-8F41-2AE3-1D8C-BE3FFFC597C9}"/>
              </a:ext>
            </a:extLst>
          </p:cNvPr>
          <p:cNvPicPr>
            <a:picLocks noChangeAspect="1"/>
          </p:cNvPicPr>
          <p:nvPr/>
        </p:nvPicPr>
        <p:blipFill rotWithShape="1">
          <a:blip r:embed="rId5">
            <a:extLst>
              <a:ext uri="{28A0092B-C50C-407E-A947-70E740481C1C}">
                <a14:useLocalDpi xmlns:a14="http://schemas.microsoft.com/office/drawing/2010/main" val="0"/>
              </a:ext>
            </a:extLst>
          </a:blip>
          <a:srcRect r="5334" b="-6"/>
          <a:stretch/>
        </p:blipFill>
        <p:spPr>
          <a:xfrm>
            <a:off x="9064706" y="3409858"/>
            <a:ext cx="2107634" cy="2053975"/>
          </a:xfrm>
          <a:prstGeom prst="rect">
            <a:avLst/>
          </a:prstGeom>
        </p:spPr>
      </p:pic>
      <p:sp>
        <p:nvSpPr>
          <p:cNvPr id="48" name="Rectangle 47">
            <a:extLst>
              <a:ext uri="{FF2B5EF4-FFF2-40B4-BE49-F238E27FC236}">
                <a16:creationId xmlns:a16="http://schemas.microsoft.com/office/drawing/2014/main" id="{564B7BD9-7F70-40CA-A74D-E1E6DA33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370CCB5-705B-4E99-8F73-B5403ED84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2813266"/>
      </p:ext>
    </p:extLst>
  </p:cSld>
  <p:clrMapOvr>
    <a:masterClrMapping/>
  </p:clrMapOvr>
  <mc:AlternateContent xmlns:mc="http://schemas.openxmlformats.org/markup-compatibility/2006">
    <mc:Choice xmlns:p14="http://schemas.microsoft.com/office/powerpoint/2010/main" Requires="p14">
      <p:transition spd="slow" p14:dur="2000" advTm="2226"/>
    </mc:Choice>
    <mc:Fallback>
      <p:transition spd="slow" advTm="222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694DD6-5AFD-4259-F2A8-1EA2522365B8}"/>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rPr>
              <a:t>Atari environments </a:t>
            </a:r>
          </a:p>
        </p:txBody>
      </p:sp>
      <p:sp>
        <p:nvSpPr>
          <p:cNvPr id="3" name="Content Placeholder 2">
            <a:extLst>
              <a:ext uri="{FF2B5EF4-FFF2-40B4-BE49-F238E27FC236}">
                <a16:creationId xmlns:a16="http://schemas.microsoft.com/office/drawing/2014/main" id="{578A9D0B-842A-1BC5-481E-B0980D5880D4}"/>
              </a:ext>
            </a:extLst>
          </p:cNvPr>
          <p:cNvSpPr>
            <a:spLocks noGrp="1"/>
          </p:cNvSpPr>
          <p:nvPr>
            <p:ph idx="1"/>
          </p:nvPr>
        </p:nvSpPr>
        <p:spPr>
          <a:xfrm>
            <a:off x="4810259" y="649480"/>
            <a:ext cx="6555347" cy="5546047"/>
          </a:xfrm>
        </p:spPr>
        <p:txBody>
          <a:bodyPr anchor="ctr">
            <a:normAutofit/>
          </a:bodyPr>
          <a:lstStyle/>
          <a:p>
            <a:r>
              <a:rPr lang="en-GB" sz="1700" b="0" i="0" u="none" strike="noStrike" baseline="0">
                <a:latin typeface="Times New Roman" panose="02020603050405020304" pitchFamily="18" charset="0"/>
              </a:rPr>
              <a:t>Atari is a third party owned game maker company by Nintendo Japan which collaborated with the Arcade learning environment (ALE) to creating </a:t>
            </a:r>
          </a:p>
          <a:p>
            <a:r>
              <a:rPr lang="en-GB" sz="1700" b="0" i="0" u="none" strike="noStrike" baseline="0">
                <a:latin typeface="Times New Roman" panose="02020603050405020304" pitchFamily="18" charset="0"/>
              </a:rPr>
              <a:t>Atari environment which is significantly used fin the field of reinforcement learning for many contribution to produce heaps of games being developed on the reinforcement learning teaching techniques. </a:t>
            </a:r>
          </a:p>
          <a:p>
            <a:r>
              <a:rPr lang="en-GB" sz="1700" b="0" i="0" u="none" strike="noStrike" baseline="0">
                <a:latin typeface="Times New Roman" panose="02020603050405020304" pitchFamily="18" charset="0"/>
              </a:rPr>
              <a:t>It has object oriented framework which supports to add agents and agents into the system and has d emulation core uncoupled from rending and sound generation </a:t>
            </a:r>
          </a:p>
          <a:p>
            <a:r>
              <a:rPr lang="en-GB" sz="1700" b="0" i="0" u="none" strike="noStrike" baseline="0">
                <a:latin typeface="Times New Roman" panose="02020603050405020304" pitchFamily="18" charset="0"/>
              </a:rPr>
              <a:t>The programmer can easily extract games based on commands and experiment with over 100 ATARI 2600 games. Python support and Native Open AI gym support are significant features. </a:t>
            </a:r>
          </a:p>
          <a:p>
            <a:r>
              <a:rPr lang="en-GB" sz="1700" b="0" i="0" u="none" strike="noStrike" baseline="0">
                <a:latin typeface="Times New Roman" panose="02020603050405020304" pitchFamily="18" charset="0"/>
              </a:rPr>
              <a:t>In this experiment we use the RL Lib </a:t>
            </a:r>
          </a:p>
          <a:p>
            <a:r>
              <a:rPr lang="en-GB" sz="1700" b="0" i="0" u="none" strike="noStrike" baseline="0">
                <a:latin typeface="Times New Roman" panose="02020603050405020304" pitchFamily="18" charset="0"/>
              </a:rPr>
              <a:t>RL LIB is a open source library which supports and offers production level Reinforcement learning wrhile managing a very user friendly API. The amount of convolution layer building is not needed in RL LIB as the Algorithms are already pre coded into the system. </a:t>
            </a:r>
          </a:p>
        </p:txBody>
      </p:sp>
    </p:spTree>
    <p:extLst>
      <p:ext uri="{BB962C8B-B14F-4D97-AF65-F5344CB8AC3E}">
        <p14:creationId xmlns:p14="http://schemas.microsoft.com/office/powerpoint/2010/main" val="3590914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2091E-CE1E-13B5-46FB-25A75CB8A0E1}"/>
              </a:ext>
            </a:extLst>
          </p:cNvPr>
          <p:cNvSpPr>
            <a:spLocks noGrp="1"/>
          </p:cNvSpPr>
          <p:nvPr>
            <p:ph type="title"/>
          </p:nvPr>
        </p:nvSpPr>
        <p:spPr>
          <a:xfrm>
            <a:off x="1136397" y="502021"/>
            <a:ext cx="4959603" cy="1642969"/>
          </a:xfrm>
        </p:spPr>
        <p:txBody>
          <a:bodyPr anchor="b">
            <a:normAutofit/>
          </a:bodyPr>
          <a:lstStyle/>
          <a:p>
            <a:r>
              <a:rPr lang="en-GB" sz="4000" dirty="0"/>
              <a:t>RL LIB ATARI</a:t>
            </a:r>
          </a:p>
        </p:txBody>
      </p:sp>
      <p:sp>
        <p:nvSpPr>
          <p:cNvPr id="23" name="Content Placeholder 10">
            <a:extLst>
              <a:ext uri="{FF2B5EF4-FFF2-40B4-BE49-F238E27FC236}">
                <a16:creationId xmlns:a16="http://schemas.microsoft.com/office/drawing/2014/main" id="{4406955E-70F6-5BCA-4A84-1CC121CA4655}"/>
              </a:ext>
            </a:extLst>
          </p:cNvPr>
          <p:cNvSpPr>
            <a:spLocks noGrp="1"/>
          </p:cNvSpPr>
          <p:nvPr>
            <p:ph idx="1"/>
          </p:nvPr>
        </p:nvSpPr>
        <p:spPr>
          <a:xfrm>
            <a:off x="1136397" y="2418408"/>
            <a:ext cx="4959603" cy="3522569"/>
          </a:xfrm>
        </p:spPr>
        <p:txBody>
          <a:bodyPr anchor="t">
            <a:normAutofit/>
          </a:bodyPr>
          <a:lstStyle/>
          <a:p>
            <a:r>
              <a:rPr lang="en-GB" sz="1700" b="0" i="0" u="none" strike="noStrike" baseline="0">
                <a:latin typeface="Times New Roman" panose="02020603050405020304" pitchFamily="18" charset="0"/>
              </a:rPr>
              <a:t>Algorithm : DQN DQN DUELLING AND DOUBLE DQN</a:t>
            </a:r>
          </a:p>
          <a:p>
            <a:r>
              <a:rPr lang="en-GB" sz="1700" b="0" i="0" u="none" strike="noStrike" baseline="0">
                <a:latin typeface="Times New Roman" panose="02020603050405020304" pitchFamily="18" charset="0"/>
              </a:rPr>
              <a:t>Due to the limited run time on the google collab GPU the code as follows </a:t>
            </a:r>
          </a:p>
          <a:p>
            <a:r>
              <a:rPr lang="en-GB" sz="1700" b="0" i="0" u="none" strike="noStrike" baseline="0">
                <a:latin typeface="Times New Roman" panose="02020603050405020304" pitchFamily="18" charset="0"/>
              </a:rPr>
              <a:t>config = { </a:t>
            </a:r>
          </a:p>
          <a:p>
            <a:r>
              <a:rPr lang="en-GB" sz="1700" b="0" i="0" u="none" strike="noStrike" baseline="0">
                <a:latin typeface="Times New Roman" panose="02020603050405020304" pitchFamily="18" charset="0"/>
              </a:rPr>
              <a:t>"env" : "SpaceInvaders-ram-v0", </a:t>
            </a:r>
          </a:p>
          <a:p>
            <a:r>
              <a:rPr lang="en-GB" sz="1700" b="0" i="0" u="none" strike="noStrike" baseline="0">
                <a:latin typeface="Times New Roman" panose="02020603050405020304" pitchFamily="18" charset="0"/>
              </a:rPr>
              <a:t>"dueling" : tune.grid_search([True,False]), </a:t>
            </a:r>
          </a:p>
          <a:p>
            <a:r>
              <a:rPr lang="en-GB" sz="1700" b="0" i="0" u="none" strike="noStrike" baseline="0">
                <a:latin typeface="Times New Roman" panose="02020603050405020304" pitchFamily="18" charset="0"/>
              </a:rPr>
              <a:t>"double_q" : tune.grid_search([True,False]), </a:t>
            </a:r>
          </a:p>
          <a:p>
            <a:r>
              <a:rPr lang="en-GB" sz="1700" b="0" i="0" u="none" strike="noStrike" baseline="0">
                <a:latin typeface="Times New Roman" panose="02020603050405020304" pitchFamily="18" charset="0"/>
              </a:rPr>
              <a:t>"lr" : tune.grid_search([0.1 , .3, 0.5]), </a:t>
            </a:r>
          </a:p>
          <a:p>
            <a:r>
              <a:rPr lang="en-GB" sz="1700" b="0" i="0" u="none" strike="noStrike" baseline="0">
                <a:latin typeface="Times New Roman" panose="02020603050405020304" pitchFamily="18" charset="0"/>
              </a:rPr>
              <a:t>} </a:t>
            </a:r>
          </a:p>
          <a:p>
            <a:endParaRPr lang="en-US" sz="1700"/>
          </a:p>
        </p:txBody>
      </p:sp>
      <p:pic>
        <p:nvPicPr>
          <p:cNvPr id="7" name="Screen Recording 6" descr="A screenshot of a computer screen&#10;&#10;Description automatically generated with medium confidence">
            <a:hlinkClick r:id="" action="ppaction://media"/>
            <a:extLst>
              <a:ext uri="{FF2B5EF4-FFF2-40B4-BE49-F238E27FC236}">
                <a16:creationId xmlns:a16="http://schemas.microsoft.com/office/drawing/2014/main" id="{49B39A62-E3B8-33D1-7773-8B6C33D787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12442" y="1655438"/>
            <a:ext cx="5201023" cy="3146619"/>
          </a:xfrm>
          <a:prstGeom prst="rect">
            <a:avLst/>
          </a:prstGeom>
        </p:spPr>
      </p:pic>
      <p:sp>
        <p:nvSpPr>
          <p:cNvPr id="30" name="Rectangle 2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8759169"/>
      </p:ext>
    </p:extLst>
  </p:cSld>
  <p:clrMapOvr>
    <a:masterClrMapping/>
  </p:clrMapOvr>
  <mc:AlternateContent xmlns:mc="http://schemas.openxmlformats.org/markup-compatibility/2006">
    <mc:Choice xmlns:p14="http://schemas.microsoft.com/office/powerpoint/2010/main" Requires="p14">
      <p:transition spd="slow" p14:dur="2000" advTm="7267"/>
    </mc:Choice>
    <mc:Fallback>
      <p:transition spd="slow" advTm="7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2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E62369-9043-5DD7-3557-4B41D17AA5A4}"/>
              </a:ext>
            </a:extLst>
          </p:cNvPr>
          <p:cNvSpPr>
            <a:spLocks noGrp="1"/>
          </p:cNvSpPr>
          <p:nvPr>
            <p:ph type="title"/>
          </p:nvPr>
        </p:nvSpPr>
        <p:spPr>
          <a:xfrm>
            <a:off x="643467" y="321734"/>
            <a:ext cx="4970877" cy="1135737"/>
          </a:xfrm>
        </p:spPr>
        <p:txBody>
          <a:bodyPr>
            <a:normAutofit/>
          </a:bodyPr>
          <a:lstStyle/>
          <a:p>
            <a:r>
              <a:rPr lang="en-GB" sz="3600"/>
              <a:t>Analysing quantitatives and qualaititively</a:t>
            </a:r>
          </a:p>
        </p:txBody>
      </p:sp>
      <p:sp>
        <p:nvSpPr>
          <p:cNvPr id="3" name="Content Placeholder 2">
            <a:extLst>
              <a:ext uri="{FF2B5EF4-FFF2-40B4-BE49-F238E27FC236}">
                <a16:creationId xmlns:a16="http://schemas.microsoft.com/office/drawing/2014/main" id="{9159DF48-5D6B-DD14-C74F-A4D9C7DA88F8}"/>
              </a:ext>
            </a:extLst>
          </p:cNvPr>
          <p:cNvSpPr>
            <a:spLocks noGrp="1"/>
          </p:cNvSpPr>
          <p:nvPr>
            <p:ph idx="1"/>
          </p:nvPr>
        </p:nvSpPr>
        <p:spPr>
          <a:xfrm>
            <a:off x="643468" y="1782981"/>
            <a:ext cx="4970877" cy="4393982"/>
          </a:xfrm>
        </p:spPr>
        <p:txBody>
          <a:bodyPr>
            <a:normAutofit/>
          </a:bodyPr>
          <a:lstStyle/>
          <a:p>
            <a:pPr marL="0" indent="0">
              <a:buNone/>
            </a:pPr>
            <a:r>
              <a:rPr lang="en-GB" sz="2000" b="0" i="0" u="none" strike="noStrike" baseline="0" dirty="0">
                <a:latin typeface="Times New Roman" panose="02020603050405020304" pitchFamily="18" charset="0"/>
              </a:rPr>
              <a:t>All the above mentioned chats prove that the at 300 episodes the experiment started working and the ram utilised has gone to maximum at 50K iteration. </a:t>
            </a:r>
          </a:p>
          <a:p>
            <a:r>
              <a:rPr lang="en-GB" sz="2000" b="0" i="0" u="none" strike="noStrike" baseline="0" dirty="0">
                <a:latin typeface="Times New Roman" panose="02020603050405020304" pitchFamily="18" charset="0"/>
              </a:rPr>
              <a:t>The model run a space invaders can be experimented likely </a:t>
            </a:r>
          </a:p>
          <a:p>
            <a:r>
              <a:rPr lang="en-GB" sz="2000" b="0" i="0" u="none" strike="noStrike" baseline="0" dirty="0">
                <a:latin typeface="Times New Roman" panose="02020603050405020304" pitchFamily="18" charset="0"/>
              </a:rPr>
              <a:t>If the google runtime had been present we could have been able to analyse different algorithms and learning and this is the next significant improvements required on this project.</a:t>
            </a:r>
            <a:endParaRPr lang="en-GB" sz="2000" dirty="0"/>
          </a:p>
        </p:txBody>
      </p:sp>
      <p:pic>
        <p:nvPicPr>
          <p:cNvPr id="9" name="Picture 8" descr="Chart&#10;&#10;Description automatically generated">
            <a:extLst>
              <a:ext uri="{FF2B5EF4-FFF2-40B4-BE49-F238E27FC236}">
                <a16:creationId xmlns:a16="http://schemas.microsoft.com/office/drawing/2014/main" id="{17B21B83-1639-396A-7D86-6BAE9700A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2197" y="782315"/>
            <a:ext cx="2617070" cy="2479673"/>
          </a:xfrm>
          <a:prstGeom prst="rect">
            <a:avLst/>
          </a:prstGeom>
        </p:spPr>
      </p:pic>
      <p:pic>
        <p:nvPicPr>
          <p:cNvPr id="7" name="Picture 6" descr="Chart&#10;&#10;Description automatically generated">
            <a:extLst>
              <a:ext uri="{FF2B5EF4-FFF2-40B4-BE49-F238E27FC236}">
                <a16:creationId xmlns:a16="http://schemas.microsoft.com/office/drawing/2014/main" id="{3A9D427D-8566-66FE-E7E0-D6AE40A9E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1462" y="811757"/>
            <a:ext cx="2617070" cy="2420789"/>
          </a:xfrm>
          <a:prstGeom prst="rect">
            <a:avLst/>
          </a:prstGeom>
        </p:spPr>
      </p:pic>
      <p:grpSp>
        <p:nvGrpSpPr>
          <p:cNvPr id="18" name="Group 17">
            <a:extLst>
              <a:ext uri="{FF2B5EF4-FFF2-40B4-BE49-F238E27FC236}">
                <a16:creationId xmlns:a16="http://schemas.microsoft.com/office/drawing/2014/main" id="{F0C759C5-888E-44FA-9101-1ED00E9671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9" name="Isosceles Triangle 18">
              <a:extLst>
                <a:ext uri="{FF2B5EF4-FFF2-40B4-BE49-F238E27FC236}">
                  <a16:creationId xmlns:a16="http://schemas.microsoft.com/office/drawing/2014/main" id="{3C51EF81-4916-42EE-B4B6-F0E4EF81E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361798A-E4B3-4C93-90E4-02D60CEB54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Isosceles Triangle 2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art&#10;&#10;Description automatically generated">
            <a:extLst>
              <a:ext uri="{FF2B5EF4-FFF2-40B4-BE49-F238E27FC236}">
                <a16:creationId xmlns:a16="http://schemas.microsoft.com/office/drawing/2014/main" id="{8E384D64-9C62-3DF8-A241-EA927053B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197" y="3625452"/>
            <a:ext cx="2617070" cy="2420789"/>
          </a:xfrm>
          <a:prstGeom prst="rect">
            <a:avLst/>
          </a:prstGeom>
        </p:spPr>
      </p:pic>
      <p:pic>
        <p:nvPicPr>
          <p:cNvPr id="5" name="Picture 4" descr="Chart, line chart&#10;&#10;Description automatically generated">
            <a:extLst>
              <a:ext uri="{FF2B5EF4-FFF2-40B4-BE49-F238E27FC236}">
                <a16:creationId xmlns:a16="http://schemas.microsoft.com/office/drawing/2014/main" id="{50022272-2E5D-0445-FB87-65655F2A2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1458" y="3694151"/>
            <a:ext cx="2617070" cy="2283393"/>
          </a:xfrm>
          <a:prstGeom prst="rect">
            <a:avLst/>
          </a:prstGeom>
        </p:spPr>
      </p:pic>
    </p:spTree>
    <p:extLst>
      <p:ext uri="{BB962C8B-B14F-4D97-AF65-F5344CB8AC3E}">
        <p14:creationId xmlns:p14="http://schemas.microsoft.com/office/powerpoint/2010/main" val="3296727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217572-1950-5C5F-DF35-9F9AE48529E8}"/>
              </a:ext>
            </a:extLst>
          </p:cNvPr>
          <p:cNvSpPr>
            <a:spLocks noGrp="1"/>
          </p:cNvSpPr>
          <p:nvPr>
            <p:ph type="title"/>
          </p:nvPr>
        </p:nvSpPr>
        <p:spPr>
          <a:xfrm>
            <a:off x="1136397" y="502021"/>
            <a:ext cx="4959603" cy="1642969"/>
          </a:xfrm>
        </p:spPr>
        <p:txBody>
          <a:bodyPr anchor="b">
            <a:normAutofit/>
          </a:bodyPr>
          <a:lstStyle/>
          <a:p>
            <a:r>
              <a:rPr lang="en-GB" sz="4000"/>
              <a:t>PPO</a:t>
            </a:r>
          </a:p>
        </p:txBody>
      </p:sp>
      <p:sp>
        <p:nvSpPr>
          <p:cNvPr id="3" name="Content Placeholder 2">
            <a:extLst>
              <a:ext uri="{FF2B5EF4-FFF2-40B4-BE49-F238E27FC236}">
                <a16:creationId xmlns:a16="http://schemas.microsoft.com/office/drawing/2014/main" id="{77883FEE-5C3B-6361-7711-B2EEB96382BD}"/>
              </a:ext>
            </a:extLst>
          </p:cNvPr>
          <p:cNvSpPr>
            <a:spLocks noGrp="1"/>
          </p:cNvSpPr>
          <p:nvPr>
            <p:ph idx="1"/>
          </p:nvPr>
        </p:nvSpPr>
        <p:spPr>
          <a:xfrm>
            <a:off x="1136397" y="2418408"/>
            <a:ext cx="4959603" cy="3522569"/>
          </a:xfrm>
        </p:spPr>
        <p:txBody>
          <a:bodyPr anchor="t">
            <a:normAutofit/>
          </a:bodyPr>
          <a:lstStyle/>
          <a:p>
            <a:r>
              <a:rPr lang="en-GB" sz="1600" b="0" i="0" dirty="0">
                <a:effectLst/>
                <a:latin typeface="arial" panose="020B0604020202020204" pitchFamily="34" charset="0"/>
              </a:rPr>
              <a:t>What is PPO algorithm?</a:t>
            </a:r>
          </a:p>
          <a:p>
            <a:r>
              <a:rPr lang="en-GB" sz="1600" b="0" i="0" dirty="0">
                <a:effectLst/>
                <a:latin typeface="arial" panose="020B0604020202020204" pitchFamily="34" charset="0"/>
              </a:rPr>
              <a:t>in Proximal Policy Optimization Algorithms. Proximal Policy Optimization, or PPO, is </a:t>
            </a:r>
            <a:r>
              <a:rPr lang="en-GB" sz="1600" b="1" i="0" dirty="0">
                <a:effectLst/>
                <a:latin typeface="arial" panose="020B0604020202020204" pitchFamily="34" charset="0"/>
              </a:rPr>
              <a:t>a policy gradient method for reinforcement learning</a:t>
            </a:r>
            <a:r>
              <a:rPr lang="en-GB" sz="1600" b="0" i="0" dirty="0">
                <a:effectLst/>
                <a:latin typeface="arial" panose="020B0604020202020204" pitchFamily="34" charset="0"/>
              </a:rPr>
              <a:t>. The motivation was to have an algorithm with the data efficiency and reliable performance of TRPO, while using only first-order optimization.</a:t>
            </a:r>
            <a:endParaRPr lang="en-GB" sz="1600" b="0" i="0" u="none" strike="noStrike" baseline="0" dirty="0">
              <a:latin typeface="Times New Roman" panose="02020603050405020304" pitchFamily="18" charset="0"/>
            </a:endParaRPr>
          </a:p>
          <a:p>
            <a:r>
              <a:rPr lang="en-GB" sz="1600" b="0" i="0" u="none" strike="noStrike" baseline="0" dirty="0">
                <a:latin typeface="Times New Roman" panose="02020603050405020304" pitchFamily="18" charset="0"/>
              </a:rPr>
              <a:t>PPO is also another set of algorithms which is policy gradient method where the policy is updated explicitly. </a:t>
            </a:r>
          </a:p>
          <a:p>
            <a:r>
              <a:rPr lang="en-GB" sz="1600" b="0" i="0" u="none" strike="noStrike" baseline="0" dirty="0">
                <a:latin typeface="Times New Roman" panose="02020603050405020304" pitchFamily="18" charset="0"/>
              </a:rPr>
              <a:t>We implement PPO on the Gym environment on the cartpole game using TensorFlow just to make changes to the path. </a:t>
            </a:r>
          </a:p>
          <a:p>
            <a:r>
              <a:rPr lang="en-GB" sz="1600" dirty="0">
                <a:latin typeface="Times New Roman" panose="02020603050405020304" pitchFamily="18" charset="0"/>
              </a:rPr>
              <a:t>975 episodes</a:t>
            </a:r>
            <a:endParaRPr lang="en-GB" sz="1600" b="0" i="0" u="none" strike="noStrike" baseline="0" dirty="0">
              <a:latin typeface="Times New Roman" panose="02020603050405020304" pitchFamily="18" charset="0"/>
            </a:endParaRPr>
          </a:p>
        </p:txBody>
      </p:sp>
      <p:pic>
        <p:nvPicPr>
          <p:cNvPr id="7" name="Graphic 6" descr="Connected">
            <a:extLst>
              <a:ext uri="{FF2B5EF4-FFF2-40B4-BE49-F238E27FC236}">
                <a16:creationId xmlns:a16="http://schemas.microsoft.com/office/drawing/2014/main" id="{BA53869E-CE05-6408-1855-BCF45505F7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2442" y="621610"/>
            <a:ext cx="5201023" cy="5201023"/>
          </a:xfrm>
          <a:prstGeom prst="rect">
            <a:avLst/>
          </a:prstGeom>
        </p:spPr>
      </p:pic>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6692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31A4D-875C-97F2-9AC6-710108E351D9}"/>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3700" kern="1200">
                <a:solidFill>
                  <a:schemeClr val="tx2"/>
                </a:solidFill>
                <a:latin typeface="+mj-lt"/>
                <a:ea typeface="+mj-ea"/>
                <a:cs typeface="+mj-cs"/>
              </a:rPr>
              <a:t>Thank you for watching</a:t>
            </a:r>
            <a:br>
              <a:rPr lang="en-US" sz="3700" kern="1200">
                <a:solidFill>
                  <a:schemeClr val="tx2"/>
                </a:solidFill>
                <a:latin typeface="+mj-lt"/>
                <a:ea typeface="+mj-ea"/>
                <a:cs typeface="+mj-cs"/>
              </a:rPr>
            </a:br>
            <a:endParaRPr lang="en-US" sz="3700" kern="1200">
              <a:solidFill>
                <a:schemeClr val="tx2"/>
              </a:solidFill>
              <a:latin typeface="+mj-lt"/>
              <a:ea typeface="+mj-ea"/>
              <a:cs typeface="+mj-cs"/>
            </a:endParaRPr>
          </a:p>
        </p:txBody>
      </p:sp>
      <p:pic>
        <p:nvPicPr>
          <p:cNvPr id="7" name="Graphic 6" descr="Grinning Face with No Fill">
            <a:extLst>
              <a:ext uri="{FF2B5EF4-FFF2-40B4-BE49-F238E27FC236}">
                <a16:creationId xmlns:a16="http://schemas.microsoft.com/office/drawing/2014/main" id="{D5C01AD1-F287-63F8-27B0-A6FBD53E2D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48369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13">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 name="Group 15">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7"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9"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52459261-0953-1E55-2855-40BDCB37014C}"/>
              </a:ext>
            </a:extLst>
          </p:cNvPr>
          <p:cNvSpPr>
            <a:spLocks noGrp="1"/>
          </p:cNvSpPr>
          <p:nvPr>
            <p:ph type="title"/>
          </p:nvPr>
        </p:nvSpPr>
        <p:spPr>
          <a:xfrm>
            <a:off x="535020" y="685800"/>
            <a:ext cx="2780271" cy="5105400"/>
          </a:xfrm>
        </p:spPr>
        <p:txBody>
          <a:bodyPr>
            <a:normAutofit/>
          </a:bodyPr>
          <a:lstStyle/>
          <a:p>
            <a:r>
              <a:rPr lang="en-GB" sz="4000">
                <a:solidFill>
                  <a:srgbClr val="FFFFFF"/>
                </a:solidFill>
              </a:rPr>
              <a:t>Parts of the presentation</a:t>
            </a:r>
          </a:p>
        </p:txBody>
      </p:sp>
      <p:graphicFrame>
        <p:nvGraphicFramePr>
          <p:cNvPr id="5" name="Content Placeholder 2">
            <a:extLst>
              <a:ext uri="{FF2B5EF4-FFF2-40B4-BE49-F238E27FC236}">
                <a16:creationId xmlns:a16="http://schemas.microsoft.com/office/drawing/2014/main" id="{8B70E2DC-C9C8-22AD-F614-C65ACCF1F9D5}"/>
              </a:ext>
            </a:extLst>
          </p:cNvPr>
          <p:cNvGraphicFramePr>
            <a:graphicFrameLocks noGrp="1"/>
          </p:cNvGraphicFramePr>
          <p:nvPr>
            <p:ph idx="1"/>
            <p:extLst>
              <p:ext uri="{D42A27DB-BD31-4B8C-83A1-F6EECF244321}">
                <p14:modId xmlns:p14="http://schemas.microsoft.com/office/powerpoint/2010/main" val="3502888473"/>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6166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6708FAB-3898-47A9-B05A-AB9ECBD9E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A83223-4FD9-3D5E-5420-8DEC73D44F2B}"/>
              </a:ext>
            </a:extLst>
          </p:cNvPr>
          <p:cNvSpPr>
            <a:spLocks noGrp="1"/>
          </p:cNvSpPr>
          <p:nvPr>
            <p:ph type="title"/>
          </p:nvPr>
        </p:nvSpPr>
        <p:spPr>
          <a:xfrm>
            <a:off x="1136398" y="457201"/>
            <a:ext cx="10117810" cy="1150470"/>
          </a:xfrm>
        </p:spPr>
        <p:txBody>
          <a:bodyPr anchor="b">
            <a:normAutofit/>
          </a:bodyPr>
          <a:lstStyle/>
          <a:p>
            <a:r>
              <a:rPr lang="en-GB" sz="4000"/>
              <a:t>Q-Learning</a:t>
            </a:r>
          </a:p>
        </p:txBody>
      </p:sp>
      <p:sp>
        <p:nvSpPr>
          <p:cNvPr id="3" name="Content Placeholder 2">
            <a:extLst>
              <a:ext uri="{FF2B5EF4-FFF2-40B4-BE49-F238E27FC236}">
                <a16:creationId xmlns:a16="http://schemas.microsoft.com/office/drawing/2014/main" id="{17945F48-6EAF-98D4-061F-DE98D8ED5E11}"/>
              </a:ext>
            </a:extLst>
          </p:cNvPr>
          <p:cNvSpPr>
            <a:spLocks noGrp="1"/>
          </p:cNvSpPr>
          <p:nvPr>
            <p:ph idx="1"/>
          </p:nvPr>
        </p:nvSpPr>
        <p:spPr>
          <a:xfrm>
            <a:off x="1150286" y="1980775"/>
            <a:ext cx="6001836" cy="3632824"/>
          </a:xfrm>
        </p:spPr>
        <p:txBody>
          <a:bodyPr anchor="t">
            <a:normAutofit/>
          </a:bodyPr>
          <a:lstStyle/>
          <a:p>
            <a:endParaRPr lang="en-GB" sz="1700" b="0" i="0" u="none" strike="noStrike" baseline="0">
              <a:latin typeface="Times New Roman" panose="02020603050405020304" pitchFamily="18" charset="0"/>
            </a:endParaRPr>
          </a:p>
          <a:p>
            <a:r>
              <a:rPr lang="en-GB" sz="1700" b="0" i="0" u="none" strike="noStrike" baseline="0">
                <a:latin typeface="Times New Roman" panose="02020603050405020304" pitchFamily="18" charset="0"/>
              </a:rPr>
              <a:t> In this project we are attempting to use reinforcement learning techniques to teach automatic warehouse robot within an E-commerce website company’s warehouse to pick items and deliver the same to the inputted goal or designated delivery location in a maze. </a:t>
            </a:r>
          </a:p>
          <a:p>
            <a:r>
              <a:rPr lang="en-GB" sz="1700" b="0" i="0" u="none" strike="noStrike" baseline="0">
                <a:latin typeface="Times New Roman" panose="02020603050405020304" pitchFamily="18" charset="0"/>
              </a:rPr>
              <a:t>We use Deep reinforcement learning techniques to find the shortest path for the robots to pick up the goods from the required square and deliver them to their desired packing location in the same warehouse so the items can be packed and shipped. </a:t>
            </a:r>
          </a:p>
          <a:p>
            <a:endParaRPr lang="en-GB" sz="1700" b="0" i="0" u="none" strike="noStrike" baseline="0">
              <a:latin typeface="Times New Roman" panose="02020603050405020304" pitchFamily="18" charset="0"/>
            </a:endParaRPr>
          </a:p>
          <a:p>
            <a:r>
              <a:rPr lang="en-GB" sz="1700" b="0" i="0" u="none" strike="noStrike" baseline="0">
                <a:latin typeface="Times New Roman" panose="02020603050405020304" pitchFamily="18" charset="0"/>
              </a:rPr>
              <a:t>MAZE Environment.</a:t>
            </a:r>
          </a:p>
        </p:txBody>
      </p:sp>
      <p:pic>
        <p:nvPicPr>
          <p:cNvPr id="5" name="Picture 4" descr="Table&#10;&#10;Description automatically generated">
            <a:extLst>
              <a:ext uri="{FF2B5EF4-FFF2-40B4-BE49-F238E27FC236}">
                <a16:creationId xmlns:a16="http://schemas.microsoft.com/office/drawing/2014/main" id="{E63CCE61-D4B1-C349-62BF-B3716580598B}"/>
              </a:ext>
            </a:extLst>
          </p:cNvPr>
          <p:cNvPicPr>
            <a:picLocks noChangeAspect="1"/>
          </p:cNvPicPr>
          <p:nvPr/>
        </p:nvPicPr>
        <p:blipFill rotWithShape="1">
          <a:blip r:embed="rId2">
            <a:extLst>
              <a:ext uri="{28A0092B-C50C-407E-A947-70E740481C1C}">
                <a14:useLocalDpi xmlns:a14="http://schemas.microsoft.com/office/drawing/2010/main" val="0"/>
              </a:ext>
            </a:extLst>
          </a:blip>
          <a:srcRect l="1802" r="18739" b="1"/>
          <a:stretch/>
        </p:blipFill>
        <p:spPr>
          <a:xfrm>
            <a:off x="7646838" y="1980775"/>
            <a:ext cx="3748858" cy="3632824"/>
          </a:xfrm>
          <a:prstGeom prst="rect">
            <a:avLst/>
          </a:prstGeom>
        </p:spPr>
      </p:pic>
      <p:sp>
        <p:nvSpPr>
          <p:cNvPr id="36" name="Rectangle 35">
            <a:extLst>
              <a:ext uri="{FF2B5EF4-FFF2-40B4-BE49-F238E27FC236}">
                <a16:creationId xmlns:a16="http://schemas.microsoft.com/office/drawing/2014/main" id="{2E438CA0-CB4D-4C94-8C39-9C7FC9BBE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B2C05E3-84E7-4957-95EF-B471CBF71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8774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F7C29-E2D5-6FF1-DD99-2A18A34CD6CF}"/>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State transition function</a:t>
            </a:r>
          </a:p>
        </p:txBody>
      </p:sp>
      <p:graphicFrame>
        <p:nvGraphicFramePr>
          <p:cNvPr id="23" name="Content Placeholder 2">
            <a:extLst>
              <a:ext uri="{FF2B5EF4-FFF2-40B4-BE49-F238E27FC236}">
                <a16:creationId xmlns:a16="http://schemas.microsoft.com/office/drawing/2014/main" id="{4AB7E150-82EC-E7A2-DD59-59694D5B438A}"/>
              </a:ext>
            </a:extLst>
          </p:cNvPr>
          <p:cNvGraphicFramePr>
            <a:graphicFrameLocks noGrp="1"/>
          </p:cNvGraphicFramePr>
          <p:nvPr>
            <p:ph idx="1"/>
            <p:extLst>
              <p:ext uri="{D42A27DB-BD31-4B8C-83A1-F6EECF244321}">
                <p14:modId xmlns:p14="http://schemas.microsoft.com/office/powerpoint/2010/main" val="401397497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6913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6D1AE9-5164-C27F-0946-DB72B9D432F5}"/>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Reward function</a:t>
            </a:r>
          </a:p>
        </p:txBody>
      </p:sp>
      <p:sp>
        <p:nvSpPr>
          <p:cNvPr id="3" name="Content Placeholder 2">
            <a:extLst>
              <a:ext uri="{FF2B5EF4-FFF2-40B4-BE49-F238E27FC236}">
                <a16:creationId xmlns:a16="http://schemas.microsoft.com/office/drawing/2014/main" id="{BFD82063-293C-BB4D-102B-0A0115953A5B}"/>
              </a:ext>
            </a:extLst>
          </p:cNvPr>
          <p:cNvSpPr>
            <a:spLocks noGrp="1"/>
          </p:cNvSpPr>
          <p:nvPr>
            <p:ph idx="1"/>
          </p:nvPr>
        </p:nvSpPr>
        <p:spPr>
          <a:xfrm>
            <a:off x="1371599" y="2318197"/>
            <a:ext cx="9724031" cy="3683358"/>
          </a:xfrm>
        </p:spPr>
        <p:txBody>
          <a:bodyPr anchor="ctr">
            <a:normAutofit/>
          </a:bodyPr>
          <a:lstStyle/>
          <a:p>
            <a:r>
              <a:rPr lang="en-GB" sz="1300" b="0" i="0" u="none" strike="noStrike" baseline="0">
                <a:latin typeface="Times New Roman" panose="02020603050405020304" pitchFamily="18" charset="0"/>
              </a:rPr>
              <a:t>In our experiment the reward function is not identified at the beginning but the agent will identify the same once it moves from one block to another on the set of scale. Thereby the required function clearly fully explores and covers the environment for learning the reward. </a:t>
            </a:r>
          </a:p>
          <a:p>
            <a:r>
              <a:rPr lang="en-GB" sz="1300" b="0" i="0" u="none" strike="noStrike" baseline="0">
                <a:latin typeface="Times New Roman" panose="02020603050405020304" pitchFamily="18" charset="0"/>
              </a:rPr>
              <a:t>The black boxes are all terminal states having (minus) -100 as reward in which we teach to agent to not crash into them. </a:t>
            </a:r>
          </a:p>
          <a:p>
            <a:r>
              <a:rPr lang="en-GB" sz="1300" b="0" i="0" u="none" strike="noStrike" baseline="0">
                <a:latin typeface="Times New Roman" panose="02020603050405020304" pitchFamily="18" charset="0"/>
              </a:rPr>
              <a:t>The non-black boxes are set with reward as -1 in this case as our goal is to minimise the punishments and to identify the shortest way to the desired goal box. The reward is set to be -1 and not 1 because the agent should not keep rotating and travelling up in them boxes thereby increasing its rewards.</a:t>
            </a:r>
          </a:p>
          <a:p>
            <a:r>
              <a:rPr lang="en-GB" sz="1300" b="0" i="0" u="none" strike="noStrike" baseline="0">
                <a:latin typeface="Times New Roman" panose="02020603050405020304" pitchFamily="18" charset="0"/>
              </a:rPr>
              <a:t>The rewards, punishments are set up automatically by the said maze environment. </a:t>
            </a:r>
          </a:p>
          <a:p>
            <a:r>
              <a:rPr lang="en-GB" sz="1300" b="0" i="0" u="none" strike="noStrike" baseline="0">
                <a:latin typeface="Times New Roman" panose="02020603050405020304" pitchFamily="18" charset="0"/>
              </a:rPr>
              <a:t>The maximum cumulative reward thereby minimizing its cumulative punishments makes the agent need to find the shortest path to the packaging goal area are where the reward is set to 100 </a:t>
            </a:r>
          </a:p>
          <a:p>
            <a:r>
              <a:rPr lang="pt-BR" sz="1300" b="0" i="0" u="none" strike="noStrike" baseline="0">
                <a:latin typeface="Times New Roman" panose="02020603050405020304" pitchFamily="18" charset="0"/>
              </a:rPr>
              <a:t>R(s) = R(s) +alpha (r- R(s)) </a:t>
            </a:r>
          </a:p>
          <a:p>
            <a:r>
              <a:rPr lang="en-GB" sz="1300" b="0" i="0" u="none" strike="noStrike" baseline="0">
                <a:latin typeface="Times New Roman" panose="02020603050405020304" pitchFamily="18" charset="0"/>
              </a:rPr>
              <a:t>Alpha = learning rate </a:t>
            </a:r>
          </a:p>
          <a:p>
            <a:r>
              <a:rPr lang="en-GB" sz="1300" b="0" i="0" u="none" strike="noStrike" baseline="0">
                <a:latin typeface="Times New Roman" panose="02020603050405020304" pitchFamily="18" charset="0"/>
              </a:rPr>
              <a:t>R = immediate reward. </a:t>
            </a:r>
          </a:p>
          <a:p>
            <a:r>
              <a:rPr lang="en-GB" sz="1300" b="0" i="0" u="none" strike="noStrike" baseline="0">
                <a:latin typeface="Times New Roman" panose="02020603050405020304" pitchFamily="18" charset="0"/>
              </a:rPr>
              <a:t>This type of immediate learning is required because it uses the learning has a serious effect on it next action.</a:t>
            </a:r>
            <a:endParaRPr lang="en-GB" sz="1300"/>
          </a:p>
        </p:txBody>
      </p:sp>
    </p:spTree>
    <p:extLst>
      <p:ext uri="{BB962C8B-B14F-4D97-AF65-F5344CB8AC3E}">
        <p14:creationId xmlns:p14="http://schemas.microsoft.com/office/powerpoint/2010/main" val="408989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EA9A8-7B1D-74E8-B9A9-5F380B08C98A}"/>
              </a:ext>
            </a:extLst>
          </p:cNvPr>
          <p:cNvSpPr>
            <a:spLocks noGrp="1"/>
          </p:cNvSpPr>
          <p:nvPr>
            <p:ph type="title"/>
          </p:nvPr>
        </p:nvSpPr>
        <p:spPr>
          <a:xfrm>
            <a:off x="1136397" y="502021"/>
            <a:ext cx="4959603" cy="1642969"/>
          </a:xfrm>
        </p:spPr>
        <p:txBody>
          <a:bodyPr anchor="b">
            <a:normAutofit/>
          </a:bodyPr>
          <a:lstStyle/>
          <a:p>
            <a:r>
              <a:rPr lang="en-GB" sz="4000"/>
              <a:t>Set up Q learning parameters </a:t>
            </a:r>
          </a:p>
        </p:txBody>
      </p:sp>
      <p:sp>
        <p:nvSpPr>
          <p:cNvPr id="3" name="Content Placeholder 2">
            <a:extLst>
              <a:ext uri="{FF2B5EF4-FFF2-40B4-BE49-F238E27FC236}">
                <a16:creationId xmlns:a16="http://schemas.microsoft.com/office/drawing/2014/main" id="{CF6C3A43-3291-0036-A2ED-770C949F6E07}"/>
              </a:ext>
            </a:extLst>
          </p:cNvPr>
          <p:cNvSpPr>
            <a:spLocks noGrp="1"/>
          </p:cNvSpPr>
          <p:nvPr>
            <p:ph idx="1"/>
          </p:nvPr>
        </p:nvSpPr>
        <p:spPr>
          <a:xfrm>
            <a:off x="1136397" y="2418408"/>
            <a:ext cx="4959603" cy="3522569"/>
          </a:xfrm>
        </p:spPr>
        <p:txBody>
          <a:bodyPr anchor="t">
            <a:normAutofit/>
          </a:bodyPr>
          <a:lstStyle/>
          <a:p>
            <a:r>
              <a:rPr lang="en-GB" sz="1600" b="0" i="0" u="none" strike="noStrike" baseline="0" dirty="0">
                <a:latin typeface="Times New Roman" panose="02020603050405020304" pitchFamily="18" charset="0"/>
              </a:rPr>
              <a:t>Q() = Q learning algorithm </a:t>
            </a:r>
          </a:p>
          <a:p>
            <a:r>
              <a:rPr lang="en-GB" sz="1600" b="0" i="0" u="none" strike="noStrike" baseline="0" dirty="0">
                <a:latin typeface="Times New Roman" panose="02020603050405020304" pitchFamily="18" charset="0"/>
              </a:rPr>
              <a:t>S is the previous state </a:t>
            </a:r>
          </a:p>
          <a:p>
            <a:r>
              <a:rPr lang="en-GB" sz="1600" b="0" i="0" u="none" strike="noStrike" baseline="0" dirty="0">
                <a:latin typeface="Times New Roman" panose="02020603050405020304" pitchFamily="18" charset="0"/>
              </a:rPr>
              <a:t>A is the previous action </a:t>
            </a:r>
          </a:p>
          <a:p>
            <a:r>
              <a:rPr lang="en-GB" sz="1600" b="0" i="0" u="none" strike="noStrike" baseline="0" dirty="0">
                <a:latin typeface="Times New Roman" panose="02020603050405020304" pitchFamily="18" charset="0"/>
              </a:rPr>
              <a:t>S’ = current state </a:t>
            </a:r>
          </a:p>
          <a:p>
            <a:r>
              <a:rPr lang="en-GB" sz="1600" b="0" i="0" u="none" strike="noStrike" baseline="0" dirty="0">
                <a:latin typeface="Times New Roman" panose="02020603050405020304" pitchFamily="18" charset="0"/>
              </a:rPr>
              <a:t>α – alpha or learning rate where learning rate (0-1) is the rate of much in which the state accept the new value in continuation of the old value. Takes in previous q values and movies it to the upside </a:t>
            </a:r>
          </a:p>
          <a:p>
            <a:r>
              <a:rPr lang="en-GB" sz="1600" b="0" i="0" u="none" strike="noStrike" baseline="0" dirty="0">
                <a:latin typeface="Times New Roman" panose="02020603050405020304" pitchFamily="18" charset="0"/>
              </a:rPr>
              <a:t>ϓ = gamma or discount factor (0-1) is used to get a good balance between the immediate and future reward. We can only apply discount to the future reward.</a:t>
            </a:r>
            <a:endParaRPr lang="en-GB" sz="1600" dirty="0"/>
          </a:p>
        </p:txBody>
      </p:sp>
      <p:pic>
        <p:nvPicPr>
          <p:cNvPr id="5" name="Picture 4" descr="Graphical user interface, application, Word&#10;&#10;Description automatically generated">
            <a:extLst>
              <a:ext uri="{FF2B5EF4-FFF2-40B4-BE49-F238E27FC236}">
                <a16:creationId xmlns:a16="http://schemas.microsoft.com/office/drawing/2014/main" id="{BA15B1D8-6D29-256D-84F8-5106F0843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2442" y="2038889"/>
            <a:ext cx="5201023" cy="2366464"/>
          </a:xfrm>
          <a:prstGeom prst="rect">
            <a:avLst/>
          </a:prstGeom>
        </p:spPr>
      </p:pic>
      <p:sp>
        <p:nvSpPr>
          <p:cNvPr id="32" name="Rectangle 3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1747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BEE3CE-D261-B783-C987-CA1D55C91B96}"/>
              </a:ext>
            </a:extLst>
          </p:cNvPr>
          <p:cNvSpPr>
            <a:spLocks noGrp="1"/>
          </p:cNvSpPr>
          <p:nvPr>
            <p:ph type="title"/>
          </p:nvPr>
        </p:nvSpPr>
        <p:spPr>
          <a:xfrm>
            <a:off x="1136397" y="502021"/>
            <a:ext cx="4959603" cy="1642969"/>
          </a:xfrm>
        </p:spPr>
        <p:txBody>
          <a:bodyPr anchor="b">
            <a:normAutofit/>
          </a:bodyPr>
          <a:lstStyle/>
          <a:p>
            <a:r>
              <a:rPr lang="en-GB" sz="4000"/>
              <a:t>Policy </a:t>
            </a:r>
          </a:p>
        </p:txBody>
      </p:sp>
      <p:sp>
        <p:nvSpPr>
          <p:cNvPr id="3" name="Content Placeholder 2">
            <a:extLst>
              <a:ext uri="{FF2B5EF4-FFF2-40B4-BE49-F238E27FC236}">
                <a16:creationId xmlns:a16="http://schemas.microsoft.com/office/drawing/2014/main" id="{F856139C-99ED-BC2E-269A-11B4E86786E6}"/>
              </a:ext>
            </a:extLst>
          </p:cNvPr>
          <p:cNvSpPr>
            <a:spLocks noGrp="1"/>
          </p:cNvSpPr>
          <p:nvPr>
            <p:ph idx="1"/>
          </p:nvPr>
        </p:nvSpPr>
        <p:spPr>
          <a:xfrm>
            <a:off x="1136397" y="2418408"/>
            <a:ext cx="4959603" cy="3522569"/>
          </a:xfrm>
        </p:spPr>
        <p:txBody>
          <a:bodyPr anchor="t">
            <a:normAutofit/>
          </a:bodyPr>
          <a:lstStyle/>
          <a:p>
            <a:r>
              <a:rPr lang="en-GB" sz="1700" b="0" i="0" u="none" strike="noStrike" baseline="0">
                <a:latin typeface="Times New Roman" panose="02020603050405020304" pitchFamily="18" charset="0"/>
              </a:rPr>
              <a:t>Policy - Epsilon greedy function : </a:t>
            </a:r>
          </a:p>
          <a:p>
            <a:r>
              <a:rPr lang="en-GB" sz="1700" b="0" i="0" u="none" strike="noStrike" baseline="0">
                <a:latin typeface="Times New Roman" panose="02020603050405020304" pitchFamily="18" charset="0"/>
              </a:rPr>
              <a:t>Epsilon greedy is very early iterative method to balance exploration and exploitation by choosing between them randomly. </a:t>
            </a:r>
          </a:p>
          <a:p>
            <a:r>
              <a:rPr lang="en-GB" sz="1700" b="0" i="0" u="none" strike="noStrike" baseline="0">
                <a:latin typeface="Times New Roman" panose="02020603050405020304" pitchFamily="18" charset="0"/>
              </a:rPr>
              <a:t>Exploration make the agent improve the current knowledge on every said action to make sure the long view goal advantage meanwhile the exploitation being the greedier one chooses the best action using the states current action value estimates. </a:t>
            </a:r>
          </a:p>
          <a:p>
            <a:r>
              <a:rPr lang="en-GB" sz="1700" b="0" i="0" u="none" strike="noStrike" baseline="0">
                <a:latin typeface="Times New Roman" panose="02020603050405020304" pitchFamily="18" charset="0"/>
              </a:rPr>
              <a:t>The agent will always choose the random state until otherwise the greedy action is greater than its parametric epsilon.</a:t>
            </a:r>
            <a:endParaRPr lang="en-GB" sz="1700"/>
          </a:p>
        </p:txBody>
      </p:sp>
      <p:pic>
        <p:nvPicPr>
          <p:cNvPr id="5" name="Picture 4" descr="A digital balance scale using circles">
            <a:extLst>
              <a:ext uri="{FF2B5EF4-FFF2-40B4-BE49-F238E27FC236}">
                <a16:creationId xmlns:a16="http://schemas.microsoft.com/office/drawing/2014/main" id="{3669B37B-4EC6-2AE7-E1C3-416B86C82158}"/>
              </a:ext>
            </a:extLst>
          </p:cNvPr>
          <p:cNvPicPr>
            <a:picLocks noChangeAspect="1"/>
          </p:cNvPicPr>
          <p:nvPr/>
        </p:nvPicPr>
        <p:blipFill rotWithShape="1">
          <a:blip r:embed="rId2"/>
          <a:srcRect l="20103" r="17487" b="2"/>
          <a:stretch/>
        </p:blipFill>
        <p:spPr>
          <a:xfrm>
            <a:off x="6512442" y="701248"/>
            <a:ext cx="5201023" cy="5041747"/>
          </a:xfrm>
          <a:prstGeom prst="rect">
            <a:avLst/>
          </a:prstGeom>
        </p:spPr>
      </p:pic>
      <p:sp>
        <p:nvSpPr>
          <p:cNvPr id="36" name="Rectangle 35">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5049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3B54F-8553-611F-FDED-174A056B6916}"/>
              </a:ext>
            </a:extLst>
          </p:cNvPr>
          <p:cNvSpPr>
            <a:spLocks noGrp="1"/>
          </p:cNvSpPr>
          <p:nvPr>
            <p:ph type="title"/>
          </p:nvPr>
        </p:nvSpPr>
        <p:spPr>
          <a:xfrm>
            <a:off x="1136397" y="502021"/>
            <a:ext cx="4959603" cy="1642969"/>
          </a:xfrm>
        </p:spPr>
        <p:txBody>
          <a:bodyPr anchor="b">
            <a:normAutofit/>
          </a:bodyPr>
          <a:lstStyle/>
          <a:p>
            <a:r>
              <a:rPr lang="en-GB" sz="4000"/>
              <a:t>Running the Q learning algorithm</a:t>
            </a:r>
          </a:p>
        </p:txBody>
      </p:sp>
      <p:sp>
        <p:nvSpPr>
          <p:cNvPr id="3" name="Content Placeholder 2">
            <a:extLst>
              <a:ext uri="{FF2B5EF4-FFF2-40B4-BE49-F238E27FC236}">
                <a16:creationId xmlns:a16="http://schemas.microsoft.com/office/drawing/2014/main" id="{4FC86772-3B1D-8263-6600-E9EEE3329614}"/>
              </a:ext>
            </a:extLst>
          </p:cNvPr>
          <p:cNvSpPr>
            <a:spLocks noGrp="1"/>
          </p:cNvSpPr>
          <p:nvPr>
            <p:ph idx="1"/>
          </p:nvPr>
        </p:nvSpPr>
        <p:spPr>
          <a:xfrm>
            <a:off x="1136397" y="2418408"/>
            <a:ext cx="4959603" cy="3522569"/>
          </a:xfrm>
        </p:spPr>
        <p:txBody>
          <a:bodyPr anchor="t">
            <a:normAutofit/>
          </a:bodyPr>
          <a:lstStyle/>
          <a:p>
            <a:r>
              <a:rPr lang="en-GB" sz="1400" b="0" i="0" u="none" strike="noStrike" baseline="0">
                <a:latin typeface="Times New Roman" panose="02020603050405020304" pitchFamily="18" charset="0"/>
              </a:rPr>
              <a:t>For the training we input the said values </a:t>
            </a:r>
          </a:p>
          <a:p>
            <a:r>
              <a:rPr lang="en-GB" sz="1400" b="0" i="0" u="none" strike="noStrike" baseline="0">
                <a:latin typeface="Times New Roman" panose="02020603050405020304" pitchFamily="18" charset="0"/>
              </a:rPr>
              <a:t>No of episodes = 300</a:t>
            </a:r>
          </a:p>
          <a:p>
            <a:r>
              <a:rPr lang="en-GB" sz="1400" b="0" i="0" u="none" strike="noStrike" baseline="0">
                <a:latin typeface="Times New Roman" panose="02020603050405020304" pitchFamily="18" charset="0"/>
              </a:rPr>
              <a:t>epsilon = 0.1 # The percentage of the timeframe were we take the best action. We are choosing the low number so that agent explores the entire training phase. </a:t>
            </a:r>
          </a:p>
          <a:p>
            <a:r>
              <a:rPr lang="en-GB" sz="1400" b="0" i="0" u="none" strike="noStrike" baseline="0">
                <a:latin typeface="Times New Roman" panose="02020603050405020304" pitchFamily="18" charset="0"/>
              </a:rPr>
              <a:t>Discount factor or gamma = 0.9 We set the value to the maximum so that we get a maximum reward. </a:t>
            </a:r>
          </a:p>
          <a:p>
            <a:r>
              <a:rPr lang="en-GB" sz="1400" b="0" i="0" u="none" strike="noStrike" baseline="0">
                <a:latin typeface="Times New Roman" panose="02020603050405020304" pitchFamily="18" charset="0"/>
              </a:rPr>
              <a:t>Learning rate or alpha = 0.9. We experiment with higher alpha.</a:t>
            </a:r>
          </a:p>
          <a:p>
            <a:r>
              <a:rPr lang="en-GB" sz="1400" b="0" i="0" u="none" strike="noStrike" baseline="0">
                <a:latin typeface="Times New Roman" panose="02020603050405020304" pitchFamily="18" charset="0"/>
              </a:rPr>
              <a:t>From figure 3 We see that with the increase in the number of episodes there is decrease in the steps to reach the goal. Thereby understanding that the model is learning as the episodes process taking over its learn reward and using it as the learning for the next step of action and thereby finding the shortest path. </a:t>
            </a:r>
          </a:p>
          <a:p>
            <a:endParaRPr lang="en-GB" sz="1400" b="0" i="0" u="none" strike="noStrike" baseline="0">
              <a:latin typeface="Times New Roman" panose="02020603050405020304" pitchFamily="18" charset="0"/>
            </a:endParaRPr>
          </a:p>
          <a:p>
            <a:pPr marL="0" indent="0">
              <a:buNone/>
            </a:pPr>
            <a:endParaRPr lang="en-GB" sz="1400"/>
          </a:p>
        </p:txBody>
      </p:sp>
      <p:pic>
        <p:nvPicPr>
          <p:cNvPr id="22" name="Content Placeholder 4" descr="Chart, line chart, histogram&#10;&#10;Description automatically generated">
            <a:extLst>
              <a:ext uri="{FF2B5EF4-FFF2-40B4-BE49-F238E27FC236}">
                <a16:creationId xmlns:a16="http://schemas.microsoft.com/office/drawing/2014/main" id="{A0ADF038-D251-2553-0CE9-1A60AA65B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2442" y="927171"/>
            <a:ext cx="5201023" cy="4589901"/>
          </a:xfrm>
          <a:prstGeom prst="rect">
            <a:avLst/>
          </a:prstGeom>
        </p:spPr>
      </p:pic>
      <p:sp>
        <p:nvSpPr>
          <p:cNvPr id="47" name="Rectangle 46">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2680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1" name="Rectangle 123">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2" name="Rectangle 125">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72E2AE-CE28-C965-DC8D-2F5F6AE97BF2}"/>
              </a:ext>
            </a:extLst>
          </p:cNvPr>
          <p:cNvSpPr>
            <a:spLocks noGrp="1"/>
          </p:cNvSpPr>
          <p:nvPr>
            <p:ph type="title"/>
          </p:nvPr>
        </p:nvSpPr>
        <p:spPr>
          <a:xfrm>
            <a:off x="838200" y="978408"/>
            <a:ext cx="3721608" cy="1106424"/>
          </a:xfrm>
        </p:spPr>
        <p:txBody>
          <a:bodyPr vert="horz" lIns="91440" tIns="45720" rIns="91440" bIns="45720" rtlCol="0">
            <a:normAutofit/>
          </a:bodyPr>
          <a:lstStyle/>
          <a:p>
            <a:r>
              <a:rPr lang="en-US" sz="2400"/>
              <a:t>Running Q learning algorithm with different targets</a:t>
            </a:r>
          </a:p>
        </p:txBody>
      </p:sp>
      <p:sp>
        <p:nvSpPr>
          <p:cNvPr id="133" name="Rectangle 127">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Content Placeholder 71">
            <a:extLst>
              <a:ext uri="{FF2B5EF4-FFF2-40B4-BE49-F238E27FC236}">
                <a16:creationId xmlns:a16="http://schemas.microsoft.com/office/drawing/2014/main" id="{C71113B1-8CCF-11B8-6BA4-52780C76C971}"/>
              </a:ext>
            </a:extLst>
          </p:cNvPr>
          <p:cNvSpPr>
            <a:spLocks noGrp="1"/>
          </p:cNvSpPr>
          <p:nvPr>
            <p:ph idx="1"/>
          </p:nvPr>
        </p:nvSpPr>
        <p:spPr>
          <a:xfrm>
            <a:off x="838200" y="2368296"/>
            <a:ext cx="3721608" cy="3502152"/>
          </a:xfrm>
        </p:spPr>
        <p:txBody>
          <a:bodyPr>
            <a:normAutofit/>
          </a:bodyPr>
          <a:lstStyle/>
          <a:p>
            <a:r>
              <a:rPr lang="en-GB" sz="1400" b="0" i="0" u="none" strike="noStrike" baseline="0">
                <a:latin typeface="Times New Roman" panose="02020603050405020304" pitchFamily="18" charset="0"/>
              </a:rPr>
              <a:t>From the same we see that it reaches the goal at it 300 episodes at less than 20 steps. </a:t>
            </a:r>
          </a:p>
          <a:p>
            <a:r>
              <a:rPr lang="en-GB" sz="1400" b="0" i="0" u="none" strike="noStrike" baseline="0">
                <a:latin typeface="Times New Roman" panose="02020603050405020304" pitchFamily="18" charset="0"/>
              </a:rPr>
              <a:t>In the next step After we set up a different goal saying the goal is at 7,6</a:t>
            </a:r>
            <a:endParaRPr lang="en-GB" sz="1400">
              <a:latin typeface="Times New Roman" panose="02020603050405020304" pitchFamily="18" charset="0"/>
            </a:endParaRPr>
          </a:p>
          <a:p>
            <a:r>
              <a:rPr lang="en-GB" sz="1400" b="0" i="0" u="none" strike="noStrike" baseline="0">
                <a:latin typeface="Times New Roman" panose="02020603050405020304" pitchFamily="18" charset="0"/>
              </a:rPr>
              <a:t>we understand that the steps to reach the goal is further decreased mainly to its earlier learnings also since the goal is significantly closer than the training set. </a:t>
            </a:r>
          </a:p>
          <a:p>
            <a:r>
              <a:rPr lang="en-GB" sz="1400" b="0" i="0" u="none" strike="noStrike" baseline="0">
                <a:latin typeface="Times New Roman" panose="02020603050405020304" pitchFamily="18" charset="0"/>
              </a:rPr>
              <a:t>Setting up a tougher goal: </a:t>
            </a:r>
          </a:p>
          <a:p>
            <a:r>
              <a:rPr lang="en-GB" sz="1400" b="0" i="0" u="none" strike="noStrike" baseline="0">
                <a:latin typeface="Times New Roman" panose="02020603050405020304" pitchFamily="18" charset="0"/>
              </a:rPr>
              <a:t>We set the goal to 1,6</a:t>
            </a:r>
          </a:p>
          <a:p>
            <a:r>
              <a:rPr lang="en-GB" sz="1400" b="0" i="0" u="none" strike="noStrike" baseline="0">
                <a:latin typeface="Times New Roman" panose="02020603050405020304" pitchFamily="18" charset="0"/>
              </a:rPr>
              <a:t>In this for the figure 5 we understand that the time taken to reach is little longer than the previous goal as because of the longer path to reach the goal</a:t>
            </a:r>
            <a:endParaRPr lang="en-GB" sz="1400">
              <a:latin typeface="Times New Roman" panose="02020603050405020304" pitchFamily="18" charset="0"/>
            </a:endParaRPr>
          </a:p>
          <a:p>
            <a:endParaRPr lang="en-US" sz="1400"/>
          </a:p>
        </p:txBody>
      </p:sp>
      <p:pic>
        <p:nvPicPr>
          <p:cNvPr id="11" name="Picture 10" descr="Chart&#10;&#10;Description automatically generated">
            <a:extLst>
              <a:ext uri="{FF2B5EF4-FFF2-40B4-BE49-F238E27FC236}">
                <a16:creationId xmlns:a16="http://schemas.microsoft.com/office/drawing/2014/main" id="{CEE667A2-99C9-A1A2-9E8D-16F42D138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267" y="670322"/>
            <a:ext cx="3248351" cy="2614921"/>
          </a:xfrm>
          <a:prstGeom prst="rect">
            <a:avLst/>
          </a:prstGeom>
        </p:spPr>
      </p:pic>
      <p:pic>
        <p:nvPicPr>
          <p:cNvPr id="17" name="Picture 16" descr="Graphical user interface, application, table, Teams&#10;&#10;Description automatically generated">
            <a:extLst>
              <a:ext uri="{FF2B5EF4-FFF2-40B4-BE49-F238E27FC236}">
                <a16:creationId xmlns:a16="http://schemas.microsoft.com/office/drawing/2014/main" id="{763B2F46-0E8B-0119-EBEF-35605D0D8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9914" y="759653"/>
            <a:ext cx="3248352" cy="2436263"/>
          </a:xfrm>
          <a:prstGeom prst="rect">
            <a:avLst/>
          </a:prstGeom>
        </p:spPr>
      </p:pic>
      <p:pic>
        <p:nvPicPr>
          <p:cNvPr id="69" name="Picture 68" descr="Chart, line chart&#10;&#10;Description automatically generated">
            <a:extLst>
              <a:ext uri="{FF2B5EF4-FFF2-40B4-BE49-F238E27FC236}">
                <a16:creationId xmlns:a16="http://schemas.microsoft.com/office/drawing/2014/main" id="{E0AFE37F-02D7-AC42-D42B-463A3D6982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1069" y="3436664"/>
            <a:ext cx="3232749" cy="2691264"/>
          </a:xfrm>
          <a:prstGeom prst="rect">
            <a:avLst/>
          </a:prstGeom>
        </p:spPr>
      </p:pic>
      <p:pic>
        <p:nvPicPr>
          <p:cNvPr id="13" name="Picture 12" descr="A picture containing text, electronics&#10;&#10;Description automatically generated">
            <a:extLst>
              <a:ext uri="{FF2B5EF4-FFF2-40B4-BE49-F238E27FC236}">
                <a16:creationId xmlns:a16="http://schemas.microsoft.com/office/drawing/2014/main" id="{69971DAB-8C60-5A29-8901-B90AA86039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9914" y="3566760"/>
            <a:ext cx="3248352" cy="2428143"/>
          </a:xfrm>
          <a:prstGeom prst="rect">
            <a:avLst/>
          </a:prstGeom>
        </p:spPr>
      </p:pic>
    </p:spTree>
    <p:extLst>
      <p:ext uri="{BB962C8B-B14F-4D97-AF65-F5344CB8AC3E}">
        <p14:creationId xmlns:p14="http://schemas.microsoft.com/office/powerpoint/2010/main" val="3327122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1031</TotalTime>
  <Words>2322</Words>
  <Application>Microsoft Office PowerPoint</Application>
  <PresentationFormat>Widescreen</PresentationFormat>
  <Paragraphs>122</Paragraphs>
  <Slides>19</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Arial</vt:lpstr>
      <vt:lpstr>Calibri</vt:lpstr>
      <vt:lpstr>Calibri Light</vt:lpstr>
      <vt:lpstr>Sylfaen</vt:lpstr>
      <vt:lpstr>Times New Roman</vt:lpstr>
      <vt:lpstr>Office Theme</vt:lpstr>
      <vt:lpstr>   INM707 DEEP REINFORCEMNT LEARNING      Oral Presentation </vt:lpstr>
      <vt:lpstr>Parts of the presentation</vt:lpstr>
      <vt:lpstr>Q-Learning</vt:lpstr>
      <vt:lpstr>State transition function</vt:lpstr>
      <vt:lpstr>Reward function</vt:lpstr>
      <vt:lpstr>Set up Q learning parameters </vt:lpstr>
      <vt:lpstr>Policy </vt:lpstr>
      <vt:lpstr>Running the Q learning algorithm</vt:lpstr>
      <vt:lpstr>Running Q learning algorithm with different targets</vt:lpstr>
      <vt:lpstr>VI. ANALYSE THE RESULTS QUANTITATIVELY AND QUALITATIVELY </vt:lpstr>
      <vt:lpstr>Deep Q learning</vt:lpstr>
      <vt:lpstr>DQN Model </vt:lpstr>
      <vt:lpstr>DDQN VS DUELLING</vt:lpstr>
      <vt:lpstr>Analysing the results qualitative vs quantitively</vt:lpstr>
      <vt:lpstr>Atari environments </vt:lpstr>
      <vt:lpstr>RL LIB ATARI</vt:lpstr>
      <vt:lpstr>Analysing quantitatives and qualaititively</vt:lpstr>
      <vt:lpstr>PPO</vt:lpstr>
      <vt:lpstr>Thank you for watching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INM707 DEEP REINFORCEMNT LEARNING      Oral Presentation </dc:title>
  <dc:creator>Vivek Kanna Jayaprakash</dc:creator>
  <cp:lastModifiedBy>Vivek Kanna Jayaprakash</cp:lastModifiedBy>
  <cp:revision>3</cp:revision>
  <dcterms:created xsi:type="dcterms:W3CDTF">2022-05-23T20:08:24Z</dcterms:created>
  <dcterms:modified xsi:type="dcterms:W3CDTF">2022-05-24T13:19:36Z</dcterms:modified>
</cp:coreProperties>
</file>